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Spectral"/>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jq9tYa2YGksCZ7xQe6iuCmn49x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Spectral-bold.fntdata"/><Relationship Id="rId41" Type="http://schemas.openxmlformats.org/officeDocument/2006/relationships/font" Target="fonts/Spectral-regular.fntdata"/><Relationship Id="rId22" Type="http://schemas.openxmlformats.org/officeDocument/2006/relationships/slide" Target="slides/slide18.xml"/><Relationship Id="rId44" Type="http://schemas.openxmlformats.org/officeDocument/2006/relationships/font" Target="fonts/Spectral-boldItalic.fntdata"/><Relationship Id="rId21" Type="http://schemas.openxmlformats.org/officeDocument/2006/relationships/slide" Target="slides/slide17.xml"/><Relationship Id="rId43" Type="http://schemas.openxmlformats.org/officeDocument/2006/relationships/font" Target="fonts/Spectral-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ppCon/CppCon2017/blob/master/Presentations/When%20a%20Microsecond%20Is%20an%20Eternity/When%20a%20Microsecond%20Is%20an%20Eternity%20-%20Carl%20Cook%20-%20CppCon%202017.pdf" TargetMode="External"/><Relationship Id="rId3" Type="http://schemas.openxmlformats.org/officeDocument/2006/relationships/hyperlink" Target="https://blog.cloudflare.com/branch-predicto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user/modern_footbal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user/modern_footbal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7a76f61f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07a76f61f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Sources: </a:t>
            </a:r>
            <a:r>
              <a:rPr lang="en-US" u="sng">
                <a:solidFill>
                  <a:schemeClr val="hlink"/>
                </a:solidFill>
                <a:hlinkClick r:id="rId2"/>
              </a:rPr>
              <a:t>https://github.com/CppCon/CppCon2017/blob/master/Presentations/When%20a%20Microsecond%20Is%20an%20Eternity/When%20a%20Microsecond%20Is%20an%20Eternity%20-%20Carl%20Cook%20-%20CppCon%202017.pdf</a:t>
            </a:r>
            <a:br>
              <a:rPr lang="en-US"/>
            </a:br>
            <a:r>
              <a:rPr lang="en-US" u="sng">
                <a:solidFill>
                  <a:schemeClr val="hlink"/>
                </a:solidFill>
                <a:hlinkClick r:id="rId3"/>
              </a:rPr>
              <a:t>https://blog.cloudflare.com/branch-predictor/</a:t>
            </a:r>
            <a:r>
              <a:rPr lang="en-US"/>
              <a:t> </a:t>
            </a:r>
            <a:endParaRPr/>
          </a:p>
        </p:txBody>
      </p:sp>
      <p:sp>
        <p:nvSpPr>
          <p:cNvPr id="105" name="Google Shape;105;g307a76f61f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Transition</a:t>
            </a:r>
            <a:endParaRPr/>
          </a:p>
        </p:txBody>
      </p:sp>
      <p:sp>
        <p:nvSpPr>
          <p:cNvPr id="177" name="Google Shape;17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Christo</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87a15ed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087a15edf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92" name="Google Shape;192;g3087a15edf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f0f05d2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1f0f05d24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31f0f05d24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992890d4f_27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f992890d4f_27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Tom</a:t>
            </a:r>
            <a:endParaRPr/>
          </a:p>
          <a:p>
            <a:pPr indent="0" lvl="0" marL="0" rtl="0" algn="l">
              <a:lnSpc>
                <a:spcPct val="100000"/>
              </a:lnSpc>
              <a:spcBef>
                <a:spcPts val="0"/>
              </a:spcBef>
              <a:spcAft>
                <a:spcPts val="0"/>
              </a:spcAft>
              <a:buSzPts val="1400"/>
              <a:buNone/>
            </a:pPr>
            <a:r>
              <a:rPr lang="en-US" u="sng">
                <a:solidFill>
                  <a:schemeClr val="hlink"/>
                </a:solidFill>
                <a:hlinkClick r:id="rId2"/>
              </a:rPr>
              <a:t>https://www.davidhbailey.com/dhbpapers/overfit-tools-at.pdf</a:t>
            </a:r>
            <a:r>
              <a:rPr lang="en-US"/>
              <a:t> </a:t>
            </a:r>
            <a:endParaRPr/>
          </a:p>
        </p:txBody>
      </p:sp>
      <p:sp>
        <p:nvSpPr>
          <p:cNvPr id="216" name="Google Shape;216;g2f992890d4f_27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255e9ed5c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34255e9ed5c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Tom</a:t>
            </a:r>
            <a:endParaRPr/>
          </a:p>
          <a:p>
            <a:pPr indent="0" lvl="0" marL="0" rtl="0" algn="l">
              <a:lnSpc>
                <a:spcPct val="100000"/>
              </a:lnSpc>
              <a:spcBef>
                <a:spcPts val="0"/>
              </a:spcBef>
              <a:spcAft>
                <a:spcPts val="0"/>
              </a:spcAft>
              <a:buSzPts val="1400"/>
              <a:buNone/>
            </a:pPr>
            <a:r>
              <a:rPr lang="en-US" u="sng">
                <a:solidFill>
                  <a:schemeClr val="hlink"/>
                </a:solidFill>
                <a:hlinkClick r:id="rId2"/>
              </a:rPr>
              <a:t>https://www.davidhbailey.com/dhbpapers/overfit-tools-at.pdf</a:t>
            </a:r>
            <a:r>
              <a:rPr lang="en-US"/>
              <a:t> </a:t>
            </a:r>
            <a:endParaRPr/>
          </a:p>
        </p:txBody>
      </p:sp>
      <p:sp>
        <p:nvSpPr>
          <p:cNvPr id="224" name="Google Shape;224;g34255e9ed5c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14c06969f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3014c06969f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a:p>
            <a:pPr indent="0" lvl="0" marL="0" rtl="0" algn="l">
              <a:lnSpc>
                <a:spcPct val="100000"/>
              </a:lnSpc>
              <a:spcBef>
                <a:spcPts val="0"/>
              </a:spcBef>
              <a:spcAft>
                <a:spcPts val="0"/>
              </a:spcAft>
              <a:buSzPts val="1400"/>
              <a:buNone/>
            </a:pPr>
            <a:r>
              <a:rPr lang="en-US"/>
              <a:t>https://carmamaths.org/resources/backtest/</a:t>
            </a:r>
            <a:endParaRPr/>
          </a:p>
        </p:txBody>
      </p:sp>
      <p:sp>
        <p:nvSpPr>
          <p:cNvPr id="233" name="Google Shape;233;g3014c06969f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Tom</a:t>
            </a:r>
            <a:endParaRPr/>
          </a:p>
          <a:p>
            <a:pPr indent="0" lvl="0" marL="0" rtl="0" algn="l">
              <a:lnSpc>
                <a:spcPct val="100000"/>
              </a:lnSpc>
              <a:spcBef>
                <a:spcPts val="0"/>
              </a:spcBef>
              <a:spcAft>
                <a:spcPts val="0"/>
              </a:spcAft>
              <a:buSzPts val="1400"/>
              <a:buNone/>
            </a:pPr>
            <a:r>
              <a:rPr lang="en-US" u="sng">
                <a:solidFill>
                  <a:schemeClr val="hlink"/>
                </a:solidFill>
                <a:hlinkClick r:id="rId2"/>
              </a:rPr>
              <a:t>https://www.davidhbailey.com/dhbpapers/overfit-tools-at.pdf</a:t>
            </a:r>
            <a:r>
              <a:rPr lang="en-US"/>
              <a:t> </a:t>
            </a:r>
            <a:endParaRPr/>
          </a:p>
        </p:txBody>
      </p:sp>
      <p:sp>
        <p:nvSpPr>
          <p:cNvPr id="243" name="Google Shape;24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p:txBody>
      </p:sp>
      <p:sp>
        <p:nvSpPr>
          <p:cNvPr id="252" name="Google Shape;25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838604751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0838604751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60" name="Google Shape;260;g30838604751_3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12" name="Google Shape;11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a:p>
            <a:pPr indent="0" lvl="0" marL="0" rtl="0" algn="l">
              <a:lnSpc>
                <a:spcPct val="100000"/>
              </a:lnSpc>
              <a:spcBef>
                <a:spcPts val="0"/>
              </a:spcBef>
              <a:spcAft>
                <a:spcPts val="0"/>
              </a:spcAft>
              <a:buSzPts val="1400"/>
              <a:buNone/>
            </a:pPr>
            <a:r>
              <a:rPr lang="en-US" u="sng">
                <a:solidFill>
                  <a:schemeClr val="hlink"/>
                </a:solidFill>
                <a:hlinkClick r:id="rId2"/>
              </a:rPr>
              <a:t>https://www.reddit.com/user/modern_football/</a:t>
            </a:r>
            <a:r>
              <a:rPr lang="en-US"/>
              <a:t> </a:t>
            </a:r>
            <a:endParaRPr/>
          </a:p>
        </p:txBody>
      </p:sp>
      <p:sp>
        <p:nvSpPr>
          <p:cNvPr id="268" name="Google Shape;2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87a15edf9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087a15edf9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77" name="Google Shape;277;g3087a15edf9_2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cc0060b8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31cc0060b80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31cc0060b80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799562ac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1799562acd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https://github.com/cloudflare/cloudflare-blog/tree/master/2021-05-branch-prediction</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u="sng">
                <a:solidFill>
                  <a:schemeClr val="hlink"/>
                </a:solidFill>
                <a:hlinkClick r:id="rId2"/>
              </a:rPr>
              <a:t>https://www.davidhbailey.com/dhbpapers/overfit-tools-at.pdf</a:t>
            </a:r>
            <a:r>
              <a:rPr lang="en-US"/>
              <a:t> </a:t>
            </a:r>
            <a:endParaRPr/>
          </a:p>
        </p:txBody>
      </p:sp>
      <p:sp>
        <p:nvSpPr>
          <p:cNvPr id="293" name="Google Shape;293;g31799562acd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p:txBody>
      </p:sp>
      <p:sp>
        <p:nvSpPr>
          <p:cNvPr id="302" name="Google Shape;3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87a15edf9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087a15edf9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11" name="Google Shape;311;g3087a15edf9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18" name="Google Shape;3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f0f05d24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31f0f05d24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27" name="Google Shape;327;g31f0f05d24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255e9ed5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34255e9ed5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36" name="Google Shape;336;g34255e9ed5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255e9ed5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g34255e9ed5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43" name="Google Shape;343;g34255e9ed5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afd32de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afd32dea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33afd32dea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014c06969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3014c06969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Ray</a:t>
            </a:r>
            <a:endParaRPr/>
          </a:p>
        </p:txBody>
      </p:sp>
      <p:sp>
        <p:nvSpPr>
          <p:cNvPr id="352" name="Google Shape;352;g3014c06969f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255e9ed5c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4255e9ed5c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a:p>
            <a:pPr indent="0" lvl="0" marL="0" rtl="0" algn="l">
              <a:lnSpc>
                <a:spcPct val="100000"/>
              </a:lnSpc>
              <a:spcBef>
                <a:spcPts val="0"/>
              </a:spcBef>
              <a:spcAft>
                <a:spcPts val="0"/>
              </a:spcAft>
              <a:buSzPts val="1400"/>
              <a:buNone/>
            </a:pPr>
            <a:r>
              <a:rPr lang="en-US" u="sng">
                <a:solidFill>
                  <a:schemeClr val="hlink"/>
                </a:solidFill>
                <a:hlinkClick r:id="rId2"/>
              </a:rPr>
              <a:t>https://www.reddit.com/user/modern_football/</a:t>
            </a:r>
            <a:r>
              <a:rPr lang="en-US"/>
              <a:t> </a:t>
            </a:r>
            <a:endParaRPr/>
          </a:p>
        </p:txBody>
      </p:sp>
      <p:sp>
        <p:nvSpPr>
          <p:cNvPr id="360" name="Google Shape;360;g34255e9ed5c_0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ed06a8a02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31ed06a8a02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68" name="Google Shape;368;g31ed06a8a02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cb0b93e0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31cb0b93e07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377" name="Google Shape;377;g31cb0b93e07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cc0060b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31cc0060b8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sz="1800">
              <a:latin typeface="Spectral"/>
              <a:ea typeface="Spectral"/>
              <a:cs typeface="Spectral"/>
              <a:sym typeface="Spectral"/>
            </a:endParaRPr>
          </a:p>
          <a:p>
            <a:pPr indent="0" lvl="0" marL="0" rtl="0" algn="l">
              <a:lnSpc>
                <a:spcPct val="100000"/>
              </a:lnSpc>
              <a:spcBef>
                <a:spcPts val="0"/>
              </a:spcBef>
              <a:spcAft>
                <a:spcPts val="0"/>
              </a:spcAft>
              <a:buClr>
                <a:schemeClr val="dk1"/>
              </a:buClr>
              <a:buSzPts val="1100"/>
              <a:buFont typeface="Arial"/>
              <a:buNone/>
            </a:pPr>
            <a:r>
              <a:rPr lang="en-US" sz="1800">
                <a:latin typeface="Spectral"/>
                <a:ea typeface="Spectral"/>
                <a:cs typeface="Spectral"/>
                <a:sym typeface="Spectral"/>
              </a:rPr>
              <a:t>I think you guys should also look to develop some proprietary signals (to compare how good the ones we make are against the ones in the paper)</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This can be a large portion if you need to be^</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For example, scrape the linkedin posts of company management to get some signal</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Or…get some sources of alternative data (like company management private jet logs) and see if there is any relation to company disclosures, stock price, etc.</a:t>
            </a:r>
            <a:endParaRPr sz="1800">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a:p>
        </p:txBody>
      </p:sp>
      <p:sp>
        <p:nvSpPr>
          <p:cNvPr id="386" name="Google Shape;386;g31cc0060b8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257e1450b_5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4257e1450b_5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sz="1800">
              <a:latin typeface="Spectral"/>
              <a:ea typeface="Spectral"/>
              <a:cs typeface="Spectral"/>
              <a:sym typeface="Spectral"/>
            </a:endParaRPr>
          </a:p>
          <a:p>
            <a:pPr indent="0" lvl="0" marL="0" rtl="0" algn="l">
              <a:lnSpc>
                <a:spcPct val="100000"/>
              </a:lnSpc>
              <a:spcBef>
                <a:spcPts val="0"/>
              </a:spcBef>
              <a:spcAft>
                <a:spcPts val="0"/>
              </a:spcAft>
              <a:buClr>
                <a:schemeClr val="dk1"/>
              </a:buClr>
              <a:buSzPts val="1100"/>
              <a:buFont typeface="Arial"/>
              <a:buNone/>
            </a:pPr>
            <a:r>
              <a:rPr lang="en-US" sz="1800">
                <a:latin typeface="Spectral"/>
                <a:ea typeface="Spectral"/>
                <a:cs typeface="Spectral"/>
                <a:sym typeface="Spectral"/>
              </a:rPr>
              <a:t>I think you guys should also look to develop some proprietary signals (to compare how good the ones we make are against the ones in the paper)</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This can be a large portion if you need to be^</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For example, scrape the linkedin posts of company management to get some signal</a:t>
            </a:r>
            <a:endParaRPr sz="1800">
              <a:latin typeface="Spectral"/>
              <a:ea typeface="Spectral"/>
              <a:cs typeface="Spectral"/>
              <a:sym typeface="Spectral"/>
            </a:endParaRPr>
          </a:p>
          <a:p>
            <a:pPr indent="-342900" lvl="0" marL="457200" rtl="0" algn="l">
              <a:lnSpc>
                <a:spcPct val="100000"/>
              </a:lnSpc>
              <a:spcBef>
                <a:spcPts val="0"/>
              </a:spcBef>
              <a:spcAft>
                <a:spcPts val="0"/>
              </a:spcAft>
              <a:buClr>
                <a:schemeClr val="dk1"/>
              </a:buClr>
              <a:buSzPts val="1800"/>
              <a:buFont typeface="Spectral"/>
              <a:buChar char="●"/>
            </a:pPr>
            <a:r>
              <a:rPr lang="en-US" sz="1800">
                <a:latin typeface="Spectral"/>
                <a:ea typeface="Spectral"/>
                <a:cs typeface="Spectral"/>
                <a:sym typeface="Spectral"/>
              </a:rPr>
              <a:t>Or…get some sources of alternative data (like company management private jet logs) and see if there is any relation to company disclosures, stock price, etc.</a:t>
            </a:r>
            <a:endParaRPr sz="1800">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a:p>
        </p:txBody>
      </p:sp>
      <p:sp>
        <p:nvSpPr>
          <p:cNvPr id="395" name="Google Shape;395;g34257e1450b_5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7a76f61fe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307a76f61fe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307a76f61fe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afd32dea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afd32dea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33afd32deae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7a76f61fe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307a76f61fe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36" name="Google Shape;136;g307a76f61fe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536a1890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31536a1890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45" name="Google Shape;145;g31536a1890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7a76f61fe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307a76f61fe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54" name="Google Shape;154;g307a76f61fe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17d57e82d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317d57e82d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61" name="Google Shape;161;g317d57e82d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83860475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3083860475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69" name="Google Shape;169;g30838604751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15"/>
          <p:cNvSpPr txBox="1"/>
          <p:nvPr>
            <p:ph type="ctrTitle"/>
          </p:nvPr>
        </p:nvSpPr>
        <p:spPr>
          <a:xfrm>
            <a:off x="6441918" y="3329790"/>
            <a:ext cx="4941771" cy="3200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 name="Google Shape;17;p15"/>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bg>
      <p:bgPr>
        <a:solidFill>
          <a:schemeClr val="lt1"/>
        </a:solidFill>
      </p:bgPr>
    </p:bg>
    <p:spTree>
      <p:nvGrpSpPr>
        <p:cNvPr id="76" name="Shape 76"/>
        <p:cNvGrpSpPr/>
        <p:nvPr/>
      </p:nvGrpSpPr>
      <p:grpSpPr>
        <a:xfrm>
          <a:off x="0" y="0"/>
          <a:ext cx="0" cy="0"/>
          <a:chOff x="0" y="0"/>
          <a:chExt cx="0" cy="0"/>
        </a:xfrm>
      </p:grpSpPr>
      <p:sp>
        <p:nvSpPr>
          <p:cNvPr id="77" name="Google Shape;77;p24"/>
          <p:cNvSpPr txBox="1"/>
          <p:nvPr>
            <p:ph type="title"/>
          </p:nvPr>
        </p:nvSpPr>
        <p:spPr>
          <a:xfrm>
            <a:off x="838201" y="895350"/>
            <a:ext cx="3247662" cy="1917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 type="body"/>
          </p:nvPr>
        </p:nvSpPr>
        <p:spPr>
          <a:xfrm>
            <a:off x="838200" y="2813049"/>
            <a:ext cx="3247662" cy="323849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4"/>
          <p:cNvSpPr txBox="1"/>
          <p:nvPr>
            <p:ph idx="11" type="ftr"/>
          </p:nvPr>
        </p:nvSpPr>
        <p:spPr>
          <a:xfrm>
            <a:off x="731615"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81" name="Google Shape;81;p24"/>
          <p:cNvGrpSpPr/>
          <p:nvPr/>
        </p:nvGrpSpPr>
        <p:grpSpPr>
          <a:xfrm>
            <a:off x="0" y="0"/>
            <a:ext cx="2327564" cy="1505528"/>
            <a:chOff x="0" y="0"/>
            <a:chExt cx="2238376" cy="3105150"/>
          </a:xfrm>
        </p:grpSpPr>
        <p:cxnSp>
          <p:nvCxnSpPr>
            <p:cNvPr id="82" name="Google Shape;82;p24"/>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83" name="Google Shape;83;p24"/>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84" name="Shape 84"/>
        <p:cNvGrpSpPr/>
        <p:nvPr/>
      </p:nvGrpSpPr>
      <p:grpSpPr>
        <a:xfrm>
          <a:off x="0" y="0"/>
          <a:ext cx="0" cy="0"/>
          <a:chOff x="0" y="0"/>
          <a:chExt cx="0" cy="0"/>
        </a:xfrm>
      </p:grpSpPr>
      <p:cxnSp>
        <p:nvCxnSpPr>
          <p:cNvPr id="85" name="Google Shape;85;p23"/>
          <p:cNvCxnSpPr/>
          <p:nvPr/>
        </p:nvCxnSpPr>
        <p:spPr>
          <a:xfrm rot="10800000">
            <a:off x="3094182" y="0"/>
            <a:ext cx="1745673" cy="3897745"/>
          </a:xfrm>
          <a:prstGeom prst="straightConnector1">
            <a:avLst/>
          </a:prstGeom>
          <a:noFill/>
          <a:ln cap="flat" cmpd="sng" w="9525">
            <a:solidFill>
              <a:schemeClr val="dk1"/>
            </a:solidFill>
            <a:prstDash val="solid"/>
            <a:miter lim="800000"/>
            <a:headEnd len="sm" w="sm" type="none"/>
            <a:tailEnd len="sm" w="sm" type="none"/>
          </a:ln>
        </p:spPr>
      </p:cxnSp>
      <p:sp>
        <p:nvSpPr>
          <p:cNvPr id="86" name="Google Shape;86;p23"/>
          <p:cNvSpPr txBox="1"/>
          <p:nvPr>
            <p:ph type="title"/>
          </p:nvPr>
        </p:nvSpPr>
        <p:spPr>
          <a:xfrm>
            <a:off x="5476874" y="1671639"/>
            <a:ext cx="5884027"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3"/>
          <p:cNvSpPr/>
          <p:nvPr>
            <p:ph idx="2" type="pic"/>
          </p:nvPr>
        </p:nvSpPr>
        <p:spPr>
          <a:xfrm>
            <a:off x="-28230" y="-9144"/>
            <a:ext cx="5481955" cy="6876288"/>
          </a:xfrm>
          <a:prstGeom prst="rect">
            <a:avLst/>
          </a:prstGeom>
          <a:noFill/>
          <a:ln>
            <a:noFill/>
          </a:ln>
        </p:spPr>
      </p:sp>
      <p:sp>
        <p:nvSpPr>
          <p:cNvPr id="88" name="Google Shape;88;p23"/>
          <p:cNvSpPr txBox="1"/>
          <p:nvPr>
            <p:ph idx="11" type="ftr"/>
          </p:nvPr>
        </p:nvSpPr>
        <p:spPr>
          <a:xfrm>
            <a:off x="825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3"/>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23"/>
          <p:cNvSpPr txBox="1"/>
          <p:nvPr>
            <p:ph idx="1" type="body"/>
          </p:nvPr>
        </p:nvSpPr>
        <p:spPr>
          <a:xfrm>
            <a:off x="5453725" y="3660774"/>
            <a:ext cx="5907176" cy="2536826"/>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0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type="title">
  <p:cSld name="TITLE">
    <p:bg>
      <p:bgPr>
        <a:solidFill>
          <a:schemeClr val="dk1"/>
        </a:solidFill>
      </p:bgPr>
    </p:bg>
    <p:spTree>
      <p:nvGrpSpPr>
        <p:cNvPr id="91" name="Shape 91"/>
        <p:cNvGrpSpPr/>
        <p:nvPr/>
      </p:nvGrpSpPr>
      <p:grpSpPr>
        <a:xfrm>
          <a:off x="0" y="0"/>
          <a:ext cx="0" cy="0"/>
          <a:chOff x="0" y="0"/>
          <a:chExt cx="0" cy="0"/>
        </a:xfrm>
      </p:grpSpPr>
      <p:sp>
        <p:nvSpPr>
          <p:cNvPr id="92" name="Google Shape;92;p27"/>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subTitle"/>
          </p:nvPr>
        </p:nvSpPr>
        <p:spPr>
          <a:xfrm>
            <a:off x="4267200" y="3238103"/>
            <a:ext cx="4179570" cy="285018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800"/>
              <a:buNone/>
              <a:defRPr sz="18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4" name="Google Shape;94;p27"/>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95" name="Google Shape;95;p27"/>
          <p:cNvSpPr txBox="1"/>
          <p:nvPr>
            <p:ph idx="11" type="ftr"/>
          </p:nvPr>
        </p:nvSpPr>
        <p:spPr>
          <a:xfrm>
            <a:off x="4267200" y="6356350"/>
            <a:ext cx="417957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bg>
      <p:bgPr>
        <a:solidFill>
          <a:schemeClr val="accent1"/>
        </a:solidFill>
      </p:bgPr>
    </p:bg>
    <p:spTree>
      <p:nvGrpSpPr>
        <p:cNvPr id="97" name="Shape 97"/>
        <p:cNvGrpSpPr/>
        <p:nvPr/>
      </p:nvGrpSpPr>
      <p:grpSpPr>
        <a:xfrm>
          <a:off x="0" y="0"/>
          <a:ext cx="0" cy="0"/>
          <a:chOff x="0" y="0"/>
          <a:chExt cx="0" cy="0"/>
        </a:xfrm>
      </p:grpSpPr>
      <p:sp>
        <p:nvSpPr>
          <p:cNvPr id="98" name="Google Shape;98;p17"/>
          <p:cNvSpPr txBox="1"/>
          <p:nvPr>
            <p:ph type="ctrTitle"/>
          </p:nvPr>
        </p:nvSpPr>
        <p:spPr>
          <a:xfrm>
            <a:off x="6991350" y="487018"/>
            <a:ext cx="4179570" cy="337735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9" name="Google Shape;99;p17"/>
          <p:cNvGrpSpPr/>
          <p:nvPr/>
        </p:nvGrpSpPr>
        <p:grpSpPr>
          <a:xfrm>
            <a:off x="0" y="0"/>
            <a:ext cx="6557818" cy="6858000"/>
            <a:chOff x="0" y="0"/>
            <a:chExt cx="4762501" cy="5186363"/>
          </a:xfrm>
        </p:grpSpPr>
        <p:cxnSp>
          <p:nvCxnSpPr>
            <p:cNvPr id="100" name="Google Shape;100;p17"/>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01" name="Google Shape;101;p17"/>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8" name="Shape 18"/>
        <p:cNvGrpSpPr/>
        <p:nvPr/>
      </p:nvGrpSpPr>
      <p:grpSpPr>
        <a:xfrm>
          <a:off x="0" y="0"/>
          <a:ext cx="0" cy="0"/>
          <a:chOff x="0" y="0"/>
          <a:chExt cx="0" cy="0"/>
        </a:xfrm>
      </p:grpSpPr>
      <p:pic>
        <p:nvPicPr>
          <p:cNvPr id="19" name="Google Shape;19;p16"/>
          <p:cNvPicPr preferRelativeResize="0"/>
          <p:nvPr/>
        </p:nvPicPr>
        <p:blipFill rotWithShape="1">
          <a:blip r:embed="rId2">
            <a:alphaModFix/>
          </a:blip>
          <a:srcRect b="23070" l="0" r="28339" t="18301"/>
          <a:stretch/>
        </p:blipFill>
        <p:spPr>
          <a:xfrm>
            <a:off x="4229100" y="0"/>
            <a:ext cx="7962901" cy="6858000"/>
          </a:xfrm>
          <a:prstGeom prst="rect">
            <a:avLst/>
          </a:prstGeom>
          <a:noFill/>
          <a:ln>
            <a:noFill/>
          </a:ln>
        </p:spPr>
      </p:pic>
      <p:sp>
        <p:nvSpPr>
          <p:cNvPr id="20" name="Google Shape;20;p16"/>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body"/>
          </p:nvPr>
        </p:nvSpPr>
        <p:spPr>
          <a:xfrm>
            <a:off x="1333500" y="2674013"/>
            <a:ext cx="2895600" cy="3269589"/>
          </a:xfrm>
          <a:prstGeom prst="rect">
            <a:avLst/>
          </a:prstGeom>
          <a:noFill/>
          <a:ln>
            <a:noFill/>
          </a:ln>
        </p:spPr>
        <p:txBody>
          <a:bodyPr anchorCtr="0" anchor="t" bIns="45700" lIns="91425" spcFirstLastPara="1" rIns="91425" wrap="square" tIns="45700">
            <a:normAutofit/>
          </a:bodyPr>
          <a:lstStyle>
            <a:lvl1pPr indent="-228600" lvl="0" marL="457200" algn="l">
              <a:lnSpc>
                <a:spcPct val="140000"/>
              </a:lnSpc>
              <a:spcBef>
                <a:spcPts val="1000"/>
              </a:spcBef>
              <a:spcAft>
                <a:spcPts val="0"/>
              </a:spcAft>
              <a:buClr>
                <a:schemeClr val="lt1"/>
              </a:buClr>
              <a:buSzPts val="1800"/>
              <a:buNone/>
              <a:defRPr sz="1800">
                <a:solidFill>
                  <a:schemeClr val="lt1"/>
                </a:solidFill>
              </a:defRPr>
            </a:lvl1pPr>
            <a:lvl2pPr indent="-228600" lvl="1" marL="914400" algn="l">
              <a:lnSpc>
                <a:spcPct val="140000"/>
              </a:lnSpc>
              <a:spcBef>
                <a:spcPts val="1000"/>
              </a:spcBef>
              <a:spcAft>
                <a:spcPts val="0"/>
              </a:spcAft>
              <a:buClr>
                <a:schemeClr val="lt1"/>
              </a:buClr>
              <a:buSzPts val="1800"/>
              <a:buNone/>
              <a:defRPr sz="1800">
                <a:solidFill>
                  <a:schemeClr val="lt1"/>
                </a:solidFill>
              </a:defRPr>
            </a:lvl2pPr>
            <a:lvl3pPr indent="-228600" lvl="2" marL="1371600" algn="l">
              <a:lnSpc>
                <a:spcPct val="140000"/>
              </a:lnSpc>
              <a:spcBef>
                <a:spcPts val="1000"/>
              </a:spcBef>
              <a:spcAft>
                <a:spcPts val="0"/>
              </a:spcAft>
              <a:buClr>
                <a:schemeClr val="lt1"/>
              </a:buClr>
              <a:buSzPts val="1800"/>
              <a:buNone/>
              <a:defRPr sz="1800">
                <a:solidFill>
                  <a:schemeClr val="lt1"/>
                </a:solidFill>
              </a:defRPr>
            </a:lvl3pPr>
            <a:lvl4pPr indent="-228600" lvl="3" marL="1828800" algn="l">
              <a:lnSpc>
                <a:spcPct val="140000"/>
              </a:lnSpc>
              <a:spcBef>
                <a:spcPts val="1000"/>
              </a:spcBef>
              <a:spcAft>
                <a:spcPts val="0"/>
              </a:spcAft>
              <a:buClr>
                <a:schemeClr val="lt1"/>
              </a:buClr>
              <a:buSzPts val="1800"/>
              <a:buNone/>
              <a:defRPr sz="1800">
                <a:solidFill>
                  <a:schemeClr val="lt1"/>
                </a:solidFill>
              </a:defRPr>
            </a:lvl4pPr>
            <a:lvl5pPr indent="-228600" lvl="4" marL="2286000" algn="l">
              <a:lnSpc>
                <a:spcPct val="140000"/>
              </a:lnSpc>
              <a:spcBef>
                <a:spcPts val="10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6"/>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bg>
      <p:bgPr>
        <a:solidFill>
          <a:schemeClr val="lt1"/>
        </a:solidFill>
      </p:bgPr>
    </p:bg>
    <p:spTree>
      <p:nvGrpSpPr>
        <p:cNvPr id="24" name="Shape 24"/>
        <p:cNvGrpSpPr/>
        <p:nvPr/>
      </p:nvGrpSpPr>
      <p:grpSpPr>
        <a:xfrm>
          <a:off x="0" y="0"/>
          <a:ext cx="0" cy="0"/>
          <a:chOff x="0" y="0"/>
          <a:chExt cx="0" cy="0"/>
        </a:xfrm>
      </p:grpSpPr>
      <p:grpSp>
        <p:nvGrpSpPr>
          <p:cNvPr id="25" name="Google Shape;25;p26"/>
          <p:cNvGrpSpPr/>
          <p:nvPr/>
        </p:nvGrpSpPr>
        <p:grpSpPr>
          <a:xfrm>
            <a:off x="0" y="0"/>
            <a:ext cx="2590800" cy="1027906"/>
            <a:chOff x="0" y="0"/>
            <a:chExt cx="2590800" cy="1027906"/>
          </a:xfrm>
        </p:grpSpPr>
        <p:cxnSp>
          <p:nvCxnSpPr>
            <p:cNvPr id="26" name="Google Shape;26;p26"/>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27" name="Google Shape;27;p26"/>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28" name="Google Shape;28;p26"/>
          <p:cNvSpPr txBox="1"/>
          <p:nvPr>
            <p:ph type="title"/>
          </p:nvPr>
        </p:nvSpPr>
        <p:spPr>
          <a:xfrm>
            <a:off x="838200" y="353550"/>
            <a:ext cx="10515600" cy="13255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1" type="ftr"/>
          </p:nvPr>
        </p:nvSpPr>
        <p:spPr>
          <a:xfrm>
            <a:off x="8382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bg>
      <p:bgPr>
        <a:solidFill>
          <a:schemeClr val="dk1"/>
        </a:solidFill>
      </p:bgPr>
    </p:bg>
    <p:spTree>
      <p:nvGrpSpPr>
        <p:cNvPr id="31" name="Shape 31"/>
        <p:cNvGrpSpPr/>
        <p:nvPr/>
      </p:nvGrpSpPr>
      <p:grpSpPr>
        <a:xfrm>
          <a:off x="0" y="0"/>
          <a:ext cx="0" cy="0"/>
          <a:chOff x="0" y="0"/>
          <a:chExt cx="0" cy="0"/>
        </a:xfrm>
      </p:grpSpPr>
      <p:sp>
        <p:nvSpPr>
          <p:cNvPr id="32" name="Google Shape;32;p20"/>
          <p:cNvSpPr txBox="1"/>
          <p:nvPr>
            <p:ph type="ctrTitle"/>
          </p:nvPr>
        </p:nvSpPr>
        <p:spPr>
          <a:xfrm>
            <a:off x="6991350" y="406400"/>
            <a:ext cx="4179570" cy="34579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3" name="Google Shape;33;p20"/>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34" name="Shape 34"/>
        <p:cNvGrpSpPr/>
        <p:nvPr/>
      </p:nvGrpSpPr>
      <p:grpSpPr>
        <a:xfrm>
          <a:off x="0" y="0"/>
          <a:ext cx="0" cy="0"/>
          <a:chOff x="0" y="0"/>
          <a:chExt cx="0" cy="0"/>
        </a:xfrm>
      </p:grpSpPr>
      <p:sp>
        <p:nvSpPr>
          <p:cNvPr id="35" name="Google Shape;35;p25"/>
          <p:cNvSpPr txBox="1"/>
          <p:nvPr>
            <p:ph type="title"/>
          </p:nvPr>
        </p:nvSpPr>
        <p:spPr>
          <a:xfrm>
            <a:off x="838200" y="337192"/>
            <a:ext cx="5655197" cy="1997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 type="body"/>
          </p:nvPr>
        </p:nvSpPr>
        <p:spPr>
          <a:xfrm>
            <a:off x="838200" y="2705177"/>
            <a:ext cx="5733772" cy="44899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 name="Google Shape;37;p25"/>
          <p:cNvSpPr txBox="1"/>
          <p:nvPr>
            <p:ph idx="2" type="body"/>
          </p:nvPr>
        </p:nvSpPr>
        <p:spPr>
          <a:xfrm>
            <a:off x="838199" y="3154166"/>
            <a:ext cx="5733773" cy="303273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Font typeface="Arial"/>
              <a:buChar char="•"/>
              <a:defRPr sz="1800"/>
            </a:lvl1pPr>
            <a:lvl2pPr indent="-342900" lvl="1" marL="914400" algn="l">
              <a:lnSpc>
                <a:spcPct val="100000"/>
              </a:lnSpc>
              <a:spcBef>
                <a:spcPts val="500"/>
              </a:spcBef>
              <a:spcAft>
                <a:spcPts val="0"/>
              </a:spcAft>
              <a:buClr>
                <a:schemeClr val="dk1"/>
              </a:buClr>
              <a:buSzPts val="1800"/>
              <a:buFont typeface="Arial"/>
              <a:buChar char="•"/>
              <a:defRPr sz="1800"/>
            </a:lvl2pPr>
            <a:lvl3pPr indent="-342900" lvl="2" marL="1371600" algn="l">
              <a:lnSpc>
                <a:spcPct val="100000"/>
              </a:lnSpc>
              <a:spcBef>
                <a:spcPts val="500"/>
              </a:spcBef>
              <a:spcAft>
                <a:spcPts val="0"/>
              </a:spcAft>
              <a:buClr>
                <a:schemeClr val="dk1"/>
              </a:buClr>
              <a:buSzPts val="1800"/>
              <a:buFont typeface="Arial"/>
              <a:buChar char="•"/>
              <a:defRPr sz="1800"/>
            </a:lvl3pPr>
            <a:lvl4pPr indent="-342900" lvl="3" marL="1828800" algn="l">
              <a:lnSpc>
                <a:spcPct val="100000"/>
              </a:lnSpc>
              <a:spcBef>
                <a:spcPts val="500"/>
              </a:spcBef>
              <a:spcAft>
                <a:spcPts val="0"/>
              </a:spcAft>
              <a:buClr>
                <a:schemeClr val="dk1"/>
              </a:buClr>
              <a:buSzPts val="1800"/>
              <a:buFont typeface="Arial"/>
              <a:buChar char="•"/>
              <a:defRPr sz="1800"/>
            </a:lvl4pPr>
            <a:lvl5pPr indent="-342900" lvl="4" marL="2286000" algn="l">
              <a:lnSpc>
                <a:spcPct val="100000"/>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5"/>
          <p:cNvSpPr txBox="1"/>
          <p:nvPr>
            <p:ph idx="3" type="body"/>
          </p:nvPr>
        </p:nvSpPr>
        <p:spPr>
          <a:xfrm>
            <a:off x="7887108" y="2705177"/>
            <a:ext cx="3943627" cy="448989"/>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5"/>
          <p:cNvSpPr txBox="1"/>
          <p:nvPr>
            <p:ph idx="4" type="body"/>
          </p:nvPr>
        </p:nvSpPr>
        <p:spPr>
          <a:xfrm>
            <a:off x="7887107" y="3164867"/>
            <a:ext cx="3943627" cy="3032733"/>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5"/>
          <p:cNvSpPr txBox="1"/>
          <p:nvPr>
            <p:ph idx="11" type="ftr"/>
          </p:nvPr>
        </p:nvSpPr>
        <p:spPr>
          <a:xfrm>
            <a:off x="843986"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25"/>
          <p:cNvPicPr preferRelativeResize="0"/>
          <p:nvPr/>
        </p:nvPicPr>
        <p:blipFill rotWithShape="1">
          <a:blip r:embed="rId2">
            <a:alphaModFix/>
          </a:blip>
          <a:srcRect b="73496" l="18645" r="28732" t="319"/>
          <a:stretch/>
        </p:blipFill>
        <p:spPr>
          <a:xfrm flipH="1" rot="10800000">
            <a:off x="6308436" y="-11"/>
            <a:ext cx="5883564" cy="23664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3" name="Shape 43"/>
        <p:cNvGrpSpPr/>
        <p:nvPr/>
      </p:nvGrpSpPr>
      <p:grpSpPr>
        <a:xfrm>
          <a:off x="0" y="0"/>
          <a:ext cx="0" cy="0"/>
          <a:chOff x="0" y="0"/>
          <a:chExt cx="0" cy="0"/>
        </a:xfrm>
      </p:grpSpPr>
      <p:sp>
        <p:nvSpPr>
          <p:cNvPr id="44" name="Google Shape;44;p19"/>
          <p:cNvSpPr txBox="1"/>
          <p:nvPr>
            <p:ph type="title"/>
          </p:nvPr>
        </p:nvSpPr>
        <p:spPr>
          <a:xfrm>
            <a:off x="1322318" y="268360"/>
            <a:ext cx="7288282" cy="212117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1322388" y="2763078"/>
            <a:ext cx="7288212" cy="340705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Font typeface="Arial"/>
              <a:buNone/>
              <a:defRPr b="1"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 name="Google Shape;46;p19"/>
          <p:cNvGrpSpPr/>
          <p:nvPr/>
        </p:nvGrpSpPr>
        <p:grpSpPr>
          <a:xfrm>
            <a:off x="9096374" y="-25401"/>
            <a:ext cx="3095625" cy="6883401"/>
            <a:chOff x="9096375" y="-25401"/>
            <a:chExt cx="3095625" cy="6883401"/>
          </a:xfrm>
        </p:grpSpPr>
        <p:cxnSp>
          <p:nvCxnSpPr>
            <p:cNvPr id="47" name="Google Shape;47;p19"/>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48" name="Google Shape;48;p19"/>
            <p:cNvCxnSpPr/>
            <p:nvPr/>
          </p:nvCxnSpPr>
          <p:spPr>
            <a:xfrm flipH="1">
              <a:off x="9381744" y="-25401"/>
              <a:ext cx="2810256" cy="6883401"/>
            </a:xfrm>
            <a:prstGeom prst="straightConnector1">
              <a:avLst/>
            </a:prstGeom>
            <a:noFill/>
            <a:ln cap="flat" cmpd="sng" w="9525">
              <a:solidFill>
                <a:schemeClr val="dk1"/>
              </a:solidFill>
              <a:prstDash val="solid"/>
              <a:miter lim="800000"/>
              <a:headEnd len="sm" w="sm" type="none"/>
              <a:tailEnd len="sm" w="sm" type="none"/>
            </a:ln>
          </p:spPr>
        </p:cxnSp>
      </p:grpSp>
      <p:cxnSp>
        <p:nvCxnSpPr>
          <p:cNvPr id="49" name="Google Shape;49;p19"/>
          <p:cNvCxnSpPr/>
          <p:nvPr/>
        </p:nvCxnSpPr>
        <p:spPr>
          <a:xfrm flipH="1" rot="10800000">
            <a:off x="-1" y="-25403"/>
            <a:ext cx="1210573" cy="2048161"/>
          </a:xfrm>
          <a:prstGeom prst="straightConnector1">
            <a:avLst/>
          </a:prstGeom>
          <a:noFill/>
          <a:ln cap="flat" cmpd="sng" w="9525">
            <a:solidFill>
              <a:schemeClr val="dk1"/>
            </a:solidFill>
            <a:prstDash val="solid"/>
            <a:miter lim="800000"/>
            <a:headEnd len="sm" w="sm" type="none"/>
            <a:tailEnd len="sm" w="sm" type="none"/>
          </a:ln>
        </p:spPr>
      </p:cxnSp>
      <p:sp>
        <p:nvSpPr>
          <p:cNvPr id="50" name="Google Shape;50;p19"/>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bg>
      <p:bgPr>
        <a:solidFill>
          <a:schemeClr val="accent1"/>
        </a:solidFill>
      </p:bgPr>
    </p:bg>
    <p:spTree>
      <p:nvGrpSpPr>
        <p:cNvPr id="52" name="Shape 52"/>
        <p:cNvGrpSpPr/>
        <p:nvPr/>
      </p:nvGrpSpPr>
      <p:grpSpPr>
        <a:xfrm>
          <a:off x="0" y="0"/>
          <a:ext cx="0" cy="0"/>
          <a:chOff x="0" y="0"/>
          <a:chExt cx="0" cy="0"/>
        </a:xfrm>
      </p:grpSpPr>
      <p:pic>
        <p:nvPicPr>
          <p:cNvPr id="53" name="Google Shape;53;p21"/>
          <p:cNvPicPr preferRelativeResize="0"/>
          <p:nvPr/>
        </p:nvPicPr>
        <p:blipFill rotWithShape="1">
          <a:blip r:embed="rId2">
            <a:alphaModFix/>
          </a:blip>
          <a:srcRect b="22673" l="39434" r="0" t="20278"/>
          <a:stretch/>
        </p:blipFill>
        <p:spPr>
          <a:xfrm>
            <a:off x="25785" y="0"/>
            <a:ext cx="4093633" cy="3912394"/>
          </a:xfrm>
          <a:prstGeom prst="rect">
            <a:avLst/>
          </a:prstGeom>
          <a:noFill/>
          <a:ln>
            <a:noFill/>
          </a:ln>
        </p:spPr>
      </p:pic>
      <p:sp>
        <p:nvSpPr>
          <p:cNvPr id="54" name="Google Shape;54;p21"/>
          <p:cNvSpPr txBox="1"/>
          <p:nvPr>
            <p:ph type="title"/>
          </p:nvPr>
        </p:nvSpPr>
        <p:spPr>
          <a:xfrm>
            <a:off x="2933700" y="568961"/>
            <a:ext cx="8420100"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 type="body"/>
          </p:nvPr>
        </p:nvSpPr>
        <p:spPr>
          <a:xfrm>
            <a:off x="2933700" y="2797255"/>
            <a:ext cx="3924300"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1"/>
          <p:cNvSpPr txBox="1"/>
          <p:nvPr>
            <p:ph idx="2" type="body"/>
          </p:nvPr>
        </p:nvSpPr>
        <p:spPr>
          <a:xfrm>
            <a:off x="2933700" y="3251596"/>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1"/>
          <p:cNvSpPr txBox="1"/>
          <p:nvPr>
            <p:ph idx="3" type="body"/>
          </p:nvPr>
        </p:nvSpPr>
        <p:spPr>
          <a:xfrm>
            <a:off x="7410173" y="2797255"/>
            <a:ext cx="3943627"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1"/>
          <p:cNvSpPr txBox="1"/>
          <p:nvPr>
            <p:ph idx="4" type="body"/>
          </p:nvPr>
        </p:nvSpPr>
        <p:spPr>
          <a:xfrm>
            <a:off x="7410173" y="3251595"/>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1"/>
          <p:cNvSpPr txBox="1"/>
          <p:nvPr>
            <p:ph idx="11" type="ftr"/>
          </p:nvPr>
        </p:nvSpPr>
        <p:spPr>
          <a:xfrm>
            <a:off x="296926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bg>
      <p:bgPr>
        <a:solidFill>
          <a:schemeClr val="dk1"/>
        </a:solidFill>
      </p:bgPr>
    </p:bg>
    <p:spTree>
      <p:nvGrpSpPr>
        <p:cNvPr id="61" name="Shape 61"/>
        <p:cNvGrpSpPr/>
        <p:nvPr/>
      </p:nvGrpSpPr>
      <p:grpSpPr>
        <a:xfrm>
          <a:off x="0" y="0"/>
          <a:ext cx="0" cy="0"/>
          <a:chOff x="0" y="0"/>
          <a:chExt cx="0" cy="0"/>
        </a:xfrm>
      </p:grpSpPr>
      <p:sp>
        <p:nvSpPr>
          <p:cNvPr id="62" name="Google Shape;62;p18"/>
          <p:cNvSpPr txBox="1"/>
          <p:nvPr>
            <p:ph type="ctrTitle"/>
          </p:nvPr>
        </p:nvSpPr>
        <p:spPr>
          <a:xfrm>
            <a:off x="6991350" y="487680"/>
            <a:ext cx="4179570" cy="33766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3" name="Google Shape;63;p18"/>
          <p:cNvCxnSpPr/>
          <p:nvPr/>
        </p:nvCxnSpPr>
        <p:spPr>
          <a:xfrm>
            <a:off x="3990667" y="0"/>
            <a:ext cx="1126278" cy="2512291"/>
          </a:xfrm>
          <a:prstGeom prst="straightConnector1">
            <a:avLst/>
          </a:prstGeom>
          <a:noFill/>
          <a:ln cap="flat" cmpd="sng" w="9525">
            <a:solidFill>
              <a:schemeClr val="lt1"/>
            </a:solidFill>
            <a:prstDash val="solid"/>
            <a:miter lim="800000"/>
            <a:headEnd len="sm" w="sm" type="none"/>
            <a:tailEnd len="sm" w="sm" type="none"/>
          </a:ln>
        </p:spPr>
      </p:cxnSp>
      <p:sp>
        <p:nvSpPr>
          <p:cNvPr id="64" name="Google Shape;64;p18"/>
          <p:cNvSpPr/>
          <p:nvPr>
            <p:ph idx="2" type="pic"/>
          </p:nvPr>
        </p:nvSpPr>
        <p:spPr>
          <a:xfrm>
            <a:off x="0" y="-5080"/>
            <a:ext cx="6576291" cy="6872605"/>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bg>
      <p:bgPr>
        <a:solidFill>
          <a:schemeClr val="lt1"/>
        </a:solidFill>
      </p:bgPr>
    </p:bg>
    <p:spTree>
      <p:nvGrpSpPr>
        <p:cNvPr id="65" name="Shape 65"/>
        <p:cNvGrpSpPr/>
        <p:nvPr/>
      </p:nvGrpSpPr>
      <p:grpSpPr>
        <a:xfrm>
          <a:off x="0" y="0"/>
          <a:ext cx="0" cy="0"/>
          <a:chOff x="0" y="0"/>
          <a:chExt cx="0" cy="0"/>
        </a:xfrm>
      </p:grpSpPr>
      <p:sp>
        <p:nvSpPr>
          <p:cNvPr id="66" name="Google Shape;66;p22"/>
          <p:cNvSpPr txBox="1"/>
          <p:nvPr>
            <p:ph type="title"/>
          </p:nvPr>
        </p:nvSpPr>
        <p:spPr>
          <a:xfrm>
            <a:off x="1341120" y="558801"/>
            <a:ext cx="9953308"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7" name="Google Shape;67;p22"/>
          <p:cNvGrpSpPr/>
          <p:nvPr/>
        </p:nvGrpSpPr>
        <p:grpSpPr>
          <a:xfrm>
            <a:off x="4429817" y="0"/>
            <a:ext cx="7762183" cy="2754814"/>
            <a:chOff x="7334250" y="0"/>
            <a:chExt cx="4857750" cy="1724025"/>
          </a:xfrm>
        </p:grpSpPr>
        <p:cxnSp>
          <p:nvCxnSpPr>
            <p:cNvPr id="68" name="Google Shape;68;p22"/>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69" name="Google Shape;69;p22"/>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
        <p:nvSpPr>
          <p:cNvPr id="70" name="Google Shape;70;p22"/>
          <p:cNvSpPr txBox="1"/>
          <p:nvPr>
            <p:ph idx="1" type="body"/>
          </p:nvPr>
        </p:nvSpPr>
        <p:spPr>
          <a:xfrm>
            <a:off x="1341120" y="2960877"/>
            <a:ext cx="2722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22"/>
          <p:cNvSpPr txBox="1"/>
          <p:nvPr>
            <p:ph idx="2" type="body"/>
          </p:nvPr>
        </p:nvSpPr>
        <p:spPr>
          <a:xfrm>
            <a:off x="1341120" y="3392035"/>
            <a:ext cx="2722880" cy="2907164"/>
          </a:xfrm>
          <a:prstGeom prst="rect">
            <a:avLst/>
          </a:prstGeom>
          <a:noFill/>
          <a:ln>
            <a:noFill/>
          </a:ln>
        </p:spPr>
        <p:txBody>
          <a:bodyPr anchorCtr="0" anchor="t" bIns="45700" lIns="91425" spcFirstLastPara="1" rIns="91425" wrap="square" tIns="0">
            <a:normAutofit/>
          </a:bodyPr>
          <a:lstStyle>
            <a:lvl1pPr indent="-342900" lvl="0" marL="457200" algn="l">
              <a:lnSpc>
                <a:spcPct val="100000"/>
              </a:lnSpc>
              <a:spcBef>
                <a:spcPts val="1000"/>
              </a:spcBef>
              <a:spcAft>
                <a:spcPts val="0"/>
              </a:spcAft>
              <a:buClr>
                <a:schemeClr val="dk1"/>
              </a:buClr>
              <a:buSzPts val="1800"/>
              <a:buFont typeface="Arial"/>
              <a:buAutoNum type="arabicPeriod"/>
              <a:defRPr b="0" sz="1800"/>
            </a:lvl1pPr>
            <a:lvl2pPr indent="-342900" lvl="1" marL="914400" algn="l">
              <a:lnSpc>
                <a:spcPct val="100000"/>
              </a:lnSpc>
              <a:spcBef>
                <a:spcPts val="1000"/>
              </a:spcBef>
              <a:spcAft>
                <a:spcPts val="0"/>
              </a:spcAft>
              <a:buClr>
                <a:schemeClr val="dk1"/>
              </a:buClr>
              <a:buSzPts val="1800"/>
              <a:buFont typeface="Arial"/>
              <a:buAutoNum type="alphaLcPeriod"/>
              <a:defRPr sz="1800"/>
            </a:lvl2pPr>
            <a:lvl3pPr indent="-342900" lvl="2" marL="1371600" algn="l">
              <a:lnSpc>
                <a:spcPct val="100000"/>
              </a:lnSpc>
              <a:spcBef>
                <a:spcPts val="1000"/>
              </a:spcBef>
              <a:spcAft>
                <a:spcPts val="0"/>
              </a:spcAft>
              <a:buClr>
                <a:schemeClr val="dk1"/>
              </a:buClr>
              <a:buSzPts val="1800"/>
              <a:buFont typeface="Arial"/>
              <a:buAutoNum type="arabicParenR"/>
              <a:defRPr sz="1800"/>
            </a:lvl3pPr>
            <a:lvl4pPr indent="-342900" lvl="3" marL="1828800" algn="l">
              <a:lnSpc>
                <a:spcPct val="100000"/>
              </a:lnSpc>
              <a:spcBef>
                <a:spcPts val="1000"/>
              </a:spcBef>
              <a:spcAft>
                <a:spcPts val="0"/>
              </a:spcAft>
              <a:buClr>
                <a:schemeClr val="dk1"/>
              </a:buClr>
              <a:buSzPts val="1800"/>
              <a:buFont typeface="Arial"/>
              <a:buAutoNum type="alphaLcParenR"/>
              <a:defRPr sz="1800"/>
            </a:lvl4pPr>
            <a:lvl5pPr indent="-342900" lvl="4" marL="2286000" algn="l">
              <a:lnSpc>
                <a:spcPct val="100000"/>
              </a:lnSpc>
              <a:spcBef>
                <a:spcPts val="1000"/>
              </a:spcBef>
              <a:spcAft>
                <a:spcPts val="0"/>
              </a:spcAft>
              <a:buClr>
                <a:schemeClr val="dk1"/>
              </a:buClr>
              <a:buSzPts val="1800"/>
              <a:buFont typeface="Arial"/>
              <a:buAutoNum type="romanLcPeriod"/>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2"/>
          <p:cNvSpPr txBox="1"/>
          <p:nvPr>
            <p:ph idx="3" type="body"/>
          </p:nvPr>
        </p:nvSpPr>
        <p:spPr>
          <a:xfrm>
            <a:off x="4754881" y="2960877"/>
            <a:ext cx="5516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22"/>
          <p:cNvSpPr txBox="1"/>
          <p:nvPr>
            <p:ph idx="4" type="body"/>
          </p:nvPr>
        </p:nvSpPr>
        <p:spPr>
          <a:xfrm>
            <a:off x="4754881" y="3324859"/>
            <a:ext cx="5506720" cy="303148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2"/>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godbolt.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07a76f61fe_0_5"/>
          <p:cNvSpPr txBox="1"/>
          <p:nvPr>
            <p:ph type="ctrTitle"/>
          </p:nvPr>
        </p:nvSpPr>
        <p:spPr>
          <a:xfrm>
            <a:off x="3620050" y="3859175"/>
            <a:ext cx="8267100" cy="3200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Welcome! </a:t>
            </a:r>
            <a:endParaRPr sz="6000">
              <a:latin typeface="Spectral"/>
              <a:ea typeface="Spectral"/>
              <a:cs typeface="Spectral"/>
              <a:sym typeface="Spectral"/>
            </a:endParaRPr>
          </a:p>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Please, have a seat.</a:t>
            </a:r>
            <a:endParaRPr sz="6000">
              <a:latin typeface="Spectral"/>
              <a:ea typeface="Spectral"/>
              <a:cs typeface="Spectral"/>
              <a:sym typeface="Spectral"/>
            </a:endParaRPr>
          </a:p>
        </p:txBody>
      </p:sp>
      <p:sp>
        <p:nvSpPr>
          <p:cNvPr id="108" name="Google Shape;108;g307a76f61fe_0_5"/>
          <p:cNvSpPr txBox="1"/>
          <p:nvPr/>
        </p:nvSpPr>
        <p:spPr>
          <a:xfrm>
            <a:off x="8351575" y="342200"/>
            <a:ext cx="3451500" cy="19026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3500"/>
              <a:buFont typeface="Arial"/>
              <a:buNone/>
            </a:pPr>
            <a:r>
              <a:rPr b="0" i="1" lang="en-US" sz="3500" u="none" cap="none" strike="noStrike">
                <a:solidFill>
                  <a:schemeClr val="dk1"/>
                </a:solidFill>
                <a:latin typeface="Spectral"/>
                <a:ea typeface="Spectral"/>
                <a:cs typeface="Spectral"/>
                <a:sym typeface="Spectral"/>
              </a:rPr>
              <a:t>CWRU Quants</a:t>
            </a:r>
            <a:endParaRPr b="0" i="1" sz="3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2500"/>
              <a:buFont typeface="Arial"/>
              <a:buNone/>
            </a:pPr>
            <a:r>
              <a:rPr b="0" i="1" lang="en-US" sz="2500" u="none" cap="none" strike="noStrike">
                <a:solidFill>
                  <a:schemeClr val="dk1"/>
                </a:solidFill>
                <a:latin typeface="Spectral"/>
                <a:ea typeface="Spectral"/>
                <a:cs typeface="Spectral"/>
                <a:sym typeface="Spectral"/>
              </a:rPr>
              <a:t>quants@case.edu</a:t>
            </a:r>
            <a:endParaRPr b="0" i="1" sz="2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ctrTitle"/>
          </p:nvPr>
        </p:nvSpPr>
        <p:spPr>
          <a:xfrm>
            <a:off x="6155200" y="388500"/>
            <a:ext cx="5530500" cy="745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Computer Software</a:t>
            </a:r>
            <a:endParaRPr>
              <a:latin typeface="Spectral"/>
              <a:ea typeface="Spectral"/>
              <a:cs typeface="Spectral"/>
              <a:sym typeface="Spectral"/>
            </a:endParaRPr>
          </a:p>
        </p:txBody>
      </p:sp>
      <p:sp>
        <p:nvSpPr>
          <p:cNvPr id="180" name="Google Shape;180;p6"/>
          <p:cNvSpPr txBox="1"/>
          <p:nvPr>
            <p:ph type="ctrTitle"/>
          </p:nvPr>
        </p:nvSpPr>
        <p:spPr>
          <a:xfrm>
            <a:off x="5951850" y="3503825"/>
            <a:ext cx="5684100" cy="2829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“C++ enables zero-overhead abstraction to get us away from the hardware without adding cost”</a:t>
            </a:r>
            <a:endParaRPr i="1" sz="1800">
              <a:latin typeface="Spectral"/>
              <a:ea typeface="Spectral"/>
              <a:cs typeface="Spectral"/>
              <a:sym typeface="Spectral"/>
            </a:endParaRPr>
          </a:p>
          <a:p>
            <a:pPr indent="-342900" lvl="0" marL="457200" rtl="0" algn="l">
              <a:lnSpc>
                <a:spcPct val="90000"/>
              </a:lnSpc>
              <a:spcBef>
                <a:spcPts val="0"/>
              </a:spcBef>
              <a:spcAft>
                <a:spcPts val="0"/>
              </a:spcAft>
              <a:buSzPts val="1800"/>
              <a:buFont typeface="Spectral"/>
              <a:buChar char="-"/>
            </a:pPr>
            <a:r>
              <a:rPr i="1" lang="en-US" sz="1800">
                <a:latin typeface="Spectral"/>
                <a:ea typeface="Spectral"/>
                <a:cs typeface="Spectral"/>
                <a:sym typeface="Spectral"/>
              </a:rPr>
              <a:t>Bjarne Stroustrup</a:t>
            </a:r>
            <a:endParaRPr i="1" sz="1800">
              <a:latin typeface="Spectral"/>
              <a:ea typeface="Spectral"/>
              <a:cs typeface="Spectral"/>
              <a:sym typeface="Spectr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7"/>
          <p:cNvSpPr txBox="1"/>
          <p:nvPr>
            <p:ph type="title"/>
          </p:nvPr>
        </p:nvSpPr>
        <p:spPr>
          <a:xfrm>
            <a:off x="2007975" y="1198275"/>
            <a:ext cx="6995400" cy="5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latin typeface="Spectral"/>
                <a:ea typeface="Spectral"/>
                <a:cs typeface="Spectral"/>
                <a:sym typeface="Spectral"/>
              </a:rPr>
              <a:t>Every Cycle Counts</a:t>
            </a:r>
            <a:endParaRPr u="sng">
              <a:latin typeface="Spectral"/>
              <a:ea typeface="Spectral"/>
              <a:cs typeface="Spectral"/>
              <a:sym typeface="Spectral"/>
            </a:endParaRPr>
          </a:p>
        </p:txBody>
      </p:sp>
      <p:sp>
        <p:nvSpPr>
          <p:cNvPr id="187" name="Google Shape;187;p7"/>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88" name="Google Shape;188;p7"/>
          <p:cNvSpPr txBox="1"/>
          <p:nvPr/>
        </p:nvSpPr>
        <p:spPr>
          <a:xfrm>
            <a:off x="1894700" y="2367350"/>
            <a:ext cx="98751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b="1" lang="en-US" sz="1800">
                <a:solidFill>
                  <a:schemeClr val="dk1"/>
                </a:solidFill>
                <a:latin typeface="Spectral"/>
                <a:ea typeface="Spectral"/>
                <a:cs typeface="Spectral"/>
                <a:sym typeface="Spectral"/>
              </a:rPr>
              <a:t>We want to know and have control of the computer’s actions at each cycle</a:t>
            </a:r>
            <a:endParaRPr b="1"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Assembly languages let us do this, but assembly code is architecture-specific and therefore not portable</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C++ allows developers to </a:t>
            </a:r>
            <a:r>
              <a:rPr lang="en-US" sz="1800">
                <a:solidFill>
                  <a:schemeClr val="dk1"/>
                </a:solidFill>
                <a:latin typeface="Spectral"/>
                <a:ea typeface="Spectral"/>
                <a:cs typeface="Spectral"/>
                <a:sym typeface="Spectral"/>
              </a:rPr>
              <a:t>exercise</a:t>
            </a:r>
            <a:r>
              <a:rPr lang="en-US" sz="1800">
                <a:solidFill>
                  <a:schemeClr val="dk1"/>
                </a:solidFill>
                <a:latin typeface="Spectral"/>
                <a:ea typeface="Spectral"/>
                <a:cs typeface="Spectral"/>
                <a:sym typeface="Spectral"/>
              </a:rPr>
              <a:t> low (enough) level control, only sacrificing necessary components to ensure portability and ergonomic development</a:t>
            </a:r>
            <a:endParaRPr sz="1800">
              <a:solidFill>
                <a:schemeClr val="dk1"/>
              </a:solidFill>
              <a:latin typeface="Spectral"/>
              <a:ea typeface="Spectral"/>
              <a:cs typeface="Spectral"/>
              <a:sym typeface="Spectral"/>
            </a:endParaRPr>
          </a:p>
          <a:p>
            <a:pPr indent="-342900" lvl="2"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For example, assembly language allows you to directly access carry and overflow flags after an arithmetic operation, but some CPUs don’t have these flags (MIPS, RISC-V, etc). So C/C++ doesn’t allow it</a:t>
            </a:r>
            <a:endParaRPr sz="1800">
              <a:solidFill>
                <a:schemeClr val="dk1"/>
              </a:solidFill>
              <a:latin typeface="Spectral"/>
              <a:ea typeface="Spectral"/>
              <a:cs typeface="Spectral"/>
              <a:sym typeface="Spectral"/>
            </a:endParaRPr>
          </a:p>
          <a:p>
            <a:pPr indent="-342900" lvl="2"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There is still a cost to this abstraction. The compiler, machine architecture, libraries, build and link options, etc. can all obfuscate what’s going on under the hood</a:t>
            </a:r>
            <a:endParaRPr sz="1800">
              <a:solidFill>
                <a:schemeClr val="dk1"/>
              </a:solidFill>
              <a:latin typeface="Spectral"/>
              <a:ea typeface="Spectral"/>
              <a:cs typeface="Spectral"/>
              <a:sym typeface="Spectral"/>
            </a:endParaRPr>
          </a:p>
          <a:p>
            <a:pPr indent="-342900" lvl="2"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Cue </a:t>
            </a:r>
            <a:r>
              <a:rPr lang="en-US" sz="1800" u="sng">
                <a:solidFill>
                  <a:schemeClr val="hlink"/>
                </a:solidFill>
                <a:latin typeface="Spectral"/>
                <a:ea typeface="Spectral"/>
                <a:cs typeface="Spectral"/>
                <a:sym typeface="Spectral"/>
                <a:hlinkClick r:id="rId3"/>
              </a:rPr>
              <a:t>godbolt.org</a:t>
            </a:r>
            <a:r>
              <a:rPr lang="en-US" sz="1800">
                <a:solidFill>
                  <a:schemeClr val="dk1"/>
                </a:solidFill>
                <a:latin typeface="Spectral"/>
                <a:ea typeface="Spectral"/>
                <a:cs typeface="Spectral"/>
                <a:sym typeface="Spectral"/>
              </a:rPr>
              <a:t> (made by Matt Godbolt. Ex Google/DRW/Coinbase/Aquatic btw)</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Spectral"/>
                <a:ea typeface="Spectral"/>
                <a:cs typeface="Spectral"/>
                <a:sym typeface="Spectral"/>
              </a:rPr>
              <a:t>	</a:t>
            </a:r>
            <a:endParaRPr b="0"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087a15edf9_1_0"/>
          <p:cNvSpPr txBox="1"/>
          <p:nvPr>
            <p:ph type="title"/>
          </p:nvPr>
        </p:nvSpPr>
        <p:spPr>
          <a:xfrm>
            <a:off x="1156518" y="-494465"/>
            <a:ext cx="7288200" cy="212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Insights from Assembly and the Compiler</a:t>
            </a:r>
            <a:endParaRPr>
              <a:latin typeface="Spectral"/>
              <a:ea typeface="Spectral"/>
              <a:cs typeface="Spectral"/>
              <a:sym typeface="Spectral"/>
            </a:endParaRPr>
          </a:p>
        </p:txBody>
      </p:sp>
      <p:sp>
        <p:nvSpPr>
          <p:cNvPr id="195" name="Google Shape;195;g3087a15edf9_1_0"/>
          <p:cNvSpPr txBox="1"/>
          <p:nvPr>
            <p:ph idx="1" type="body"/>
          </p:nvPr>
        </p:nvSpPr>
        <p:spPr>
          <a:xfrm>
            <a:off x="1156525" y="1725450"/>
            <a:ext cx="8485200" cy="34071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Generally, calls and jumps are more expensive</a:t>
            </a:r>
            <a:endParaRPr b="0" sz="1600">
              <a:solidFill>
                <a:srgbClr val="232A31"/>
              </a:solidFill>
              <a:highlight>
                <a:srgbClr val="FFFFFF"/>
              </a:highlight>
              <a:latin typeface="Spectral"/>
              <a:ea typeface="Spectral"/>
              <a:cs typeface="Spectral"/>
              <a:sym typeface="Spectral"/>
            </a:endParaRPr>
          </a:p>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Less machine code is generally better</a:t>
            </a:r>
            <a:endParaRPr b="0" sz="1600">
              <a:solidFill>
                <a:srgbClr val="232A31"/>
              </a:solidFill>
              <a:highlight>
                <a:srgbClr val="FFFFFF"/>
              </a:highlight>
              <a:latin typeface="Spectral"/>
              <a:ea typeface="Spectral"/>
              <a:cs typeface="Spectral"/>
              <a:sym typeface="Spectral"/>
            </a:endParaRPr>
          </a:p>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Conditional moves tend to be less expensive than jumps</a:t>
            </a:r>
            <a:endParaRPr b="0" sz="1600">
              <a:solidFill>
                <a:srgbClr val="232A31"/>
              </a:solidFill>
              <a:highlight>
                <a:srgbClr val="FFFFFF"/>
              </a:highlight>
              <a:latin typeface="Spectral"/>
              <a:ea typeface="Spectral"/>
              <a:cs typeface="Spectral"/>
              <a:sym typeface="Spectral"/>
            </a:endParaRPr>
          </a:p>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Optimizing your BIOS, Linux kernel, threading configurations, etc. all matter!</a:t>
            </a:r>
            <a:endParaRPr b="0" sz="1600">
              <a:solidFill>
                <a:srgbClr val="232A31"/>
              </a:solidFill>
              <a:highlight>
                <a:srgbClr val="FFFFFF"/>
              </a:highlight>
              <a:latin typeface="Spectral"/>
              <a:ea typeface="Spectral"/>
              <a:cs typeface="Spectral"/>
              <a:sym typeface="Spectral"/>
            </a:endParaRPr>
          </a:p>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Hyperthreading slows us down</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in this instance because </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threads on the same core share</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a cache. So if 2 threads are</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sharing a core, they each get</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half the cache or a race cond-</a:t>
            </a:r>
            <a:endParaRPr b="0" sz="1600">
              <a:solidFill>
                <a:srgbClr val="232A31"/>
              </a:solidFill>
              <a:highlight>
                <a:srgbClr val="FFFFFF"/>
              </a:highlight>
              <a:latin typeface="Spectral"/>
              <a:ea typeface="Spectral"/>
              <a:cs typeface="Spectral"/>
              <a:sym typeface="Spectral"/>
            </a:endParaRPr>
          </a:p>
          <a:p>
            <a:pPr indent="0" lvl="0" marL="45720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ition situation emerges.</a:t>
            </a:r>
            <a:endParaRPr b="0" sz="1600">
              <a:solidFill>
                <a:srgbClr val="232A31"/>
              </a:solidFill>
              <a:highlight>
                <a:srgbClr val="FFFFFF"/>
              </a:highlight>
              <a:latin typeface="Spectral"/>
              <a:ea typeface="Spectral"/>
              <a:cs typeface="Spectral"/>
              <a:sym typeface="Spectral"/>
            </a:endParaRPr>
          </a:p>
        </p:txBody>
      </p:sp>
      <p:sp>
        <p:nvSpPr>
          <p:cNvPr id="196" name="Google Shape;196;g3087a15edf9_1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197" name="Google Shape;197;g3087a15edf9_1_0"/>
          <p:cNvPicPr preferRelativeResize="0"/>
          <p:nvPr/>
        </p:nvPicPr>
        <p:blipFill>
          <a:blip r:embed="rId3">
            <a:alphaModFix/>
          </a:blip>
          <a:stretch>
            <a:fillRect/>
          </a:stretch>
        </p:blipFill>
        <p:spPr>
          <a:xfrm>
            <a:off x="4627600" y="2780825"/>
            <a:ext cx="5254175" cy="39406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1f0f05d244_0_0"/>
          <p:cNvSpPr txBox="1"/>
          <p:nvPr>
            <p:ph type="title"/>
          </p:nvPr>
        </p:nvSpPr>
        <p:spPr>
          <a:xfrm>
            <a:off x="753956" y="1021425"/>
            <a:ext cx="7467300" cy="630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Coding Techniques</a:t>
            </a:r>
            <a:endParaRPr>
              <a:latin typeface="Spectral"/>
              <a:ea typeface="Spectral"/>
              <a:cs typeface="Spectral"/>
              <a:sym typeface="Spectral"/>
            </a:endParaRPr>
          </a:p>
        </p:txBody>
      </p:sp>
      <p:sp>
        <p:nvSpPr>
          <p:cNvPr id="204" name="Google Shape;204;g31f0f05d244_0_0"/>
          <p:cNvSpPr txBox="1"/>
          <p:nvPr>
            <p:ph idx="1" type="body"/>
          </p:nvPr>
        </p:nvSpPr>
        <p:spPr>
          <a:xfrm>
            <a:off x="585250" y="2172600"/>
            <a:ext cx="9897000" cy="4685400"/>
          </a:xfrm>
          <a:prstGeom prst="rect">
            <a:avLst/>
          </a:prstGeom>
          <a:solidFill>
            <a:schemeClr val="lt1"/>
          </a:solid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Branches in code are slow. Fewer of them means the compiler can optimize hot code better.</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That could look like:</a:t>
            </a:r>
            <a:endParaRPr b="0">
              <a:latin typeface="Spectral"/>
              <a:ea typeface="Spectral"/>
              <a:cs typeface="Spectral"/>
              <a:sym typeface="Spectral"/>
            </a:endParaRPr>
          </a:p>
        </p:txBody>
      </p:sp>
      <p:sp>
        <p:nvSpPr>
          <p:cNvPr id="205" name="Google Shape;205;g31f0f05d244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06" name="Google Shape;206;g31f0f05d244_0_0"/>
          <p:cNvPicPr preferRelativeResize="0"/>
          <p:nvPr/>
        </p:nvPicPr>
        <p:blipFill rotWithShape="1">
          <a:blip r:embed="rId3">
            <a:alphaModFix/>
          </a:blip>
          <a:srcRect b="28127" l="0" r="0" t="19956"/>
          <a:stretch/>
        </p:blipFill>
        <p:spPr>
          <a:xfrm>
            <a:off x="1012400" y="2835576"/>
            <a:ext cx="9042700" cy="3520770"/>
          </a:xfrm>
          <a:prstGeom prst="rect">
            <a:avLst/>
          </a:prstGeom>
          <a:noFill/>
          <a:ln>
            <a:noFill/>
          </a:ln>
        </p:spPr>
      </p:pic>
      <p:sp>
        <p:nvSpPr>
          <p:cNvPr id="207" name="Google Shape;207;g31f0f05d244_0_0"/>
          <p:cNvSpPr txBox="1"/>
          <p:nvPr/>
        </p:nvSpPr>
        <p:spPr>
          <a:xfrm>
            <a:off x="1182425" y="3469750"/>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1</a:t>
            </a:r>
            <a:endParaRPr sz="2000">
              <a:solidFill>
                <a:srgbClr val="FF0000"/>
              </a:solidFill>
              <a:latin typeface="Spectral"/>
              <a:ea typeface="Spectral"/>
              <a:cs typeface="Spectral"/>
              <a:sym typeface="Spectral"/>
            </a:endParaRPr>
          </a:p>
        </p:txBody>
      </p:sp>
      <p:sp>
        <p:nvSpPr>
          <p:cNvPr id="208" name="Google Shape;208;g31f0f05d244_0_0"/>
          <p:cNvSpPr txBox="1"/>
          <p:nvPr/>
        </p:nvSpPr>
        <p:spPr>
          <a:xfrm>
            <a:off x="1182425" y="4007775"/>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2</a:t>
            </a:r>
            <a:endParaRPr sz="2000">
              <a:solidFill>
                <a:srgbClr val="FF0000"/>
              </a:solidFill>
              <a:latin typeface="Spectral"/>
              <a:ea typeface="Spectral"/>
              <a:cs typeface="Spectral"/>
              <a:sym typeface="Spectral"/>
            </a:endParaRPr>
          </a:p>
        </p:txBody>
      </p:sp>
      <p:sp>
        <p:nvSpPr>
          <p:cNvPr id="209" name="Google Shape;209;g31f0f05d244_0_0"/>
          <p:cNvSpPr txBox="1"/>
          <p:nvPr/>
        </p:nvSpPr>
        <p:spPr>
          <a:xfrm>
            <a:off x="1182425" y="4660475"/>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3</a:t>
            </a:r>
            <a:endParaRPr sz="2000">
              <a:solidFill>
                <a:srgbClr val="FF0000"/>
              </a:solidFill>
              <a:latin typeface="Spectral"/>
              <a:ea typeface="Spectral"/>
              <a:cs typeface="Spectral"/>
              <a:sym typeface="Spectral"/>
            </a:endParaRPr>
          </a:p>
        </p:txBody>
      </p:sp>
      <p:sp>
        <p:nvSpPr>
          <p:cNvPr id="210" name="Google Shape;210;g31f0f05d244_0_0"/>
          <p:cNvSpPr txBox="1"/>
          <p:nvPr/>
        </p:nvSpPr>
        <p:spPr>
          <a:xfrm>
            <a:off x="1182425" y="5153075"/>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4</a:t>
            </a:r>
            <a:endParaRPr sz="2000">
              <a:solidFill>
                <a:srgbClr val="FF0000"/>
              </a:solidFill>
              <a:latin typeface="Spectral"/>
              <a:ea typeface="Spectral"/>
              <a:cs typeface="Spectral"/>
              <a:sym typeface="Spectral"/>
            </a:endParaRPr>
          </a:p>
        </p:txBody>
      </p:sp>
      <p:sp>
        <p:nvSpPr>
          <p:cNvPr id="211" name="Google Shape;211;g31f0f05d244_0_0"/>
          <p:cNvSpPr txBox="1"/>
          <p:nvPr/>
        </p:nvSpPr>
        <p:spPr>
          <a:xfrm>
            <a:off x="5658775" y="4058500"/>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1</a:t>
            </a:r>
            <a:endParaRPr sz="2000">
              <a:solidFill>
                <a:srgbClr val="FF0000"/>
              </a:solidFill>
              <a:latin typeface="Spectral"/>
              <a:ea typeface="Spectral"/>
              <a:cs typeface="Spectral"/>
              <a:sym typeface="Spectral"/>
            </a:endParaRPr>
          </a:p>
        </p:txBody>
      </p:sp>
      <p:sp>
        <p:nvSpPr>
          <p:cNvPr id="212" name="Google Shape;212;g31f0f05d244_0_0"/>
          <p:cNvSpPr txBox="1"/>
          <p:nvPr/>
        </p:nvSpPr>
        <p:spPr>
          <a:xfrm>
            <a:off x="5658775" y="4551100"/>
            <a:ext cx="52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0000"/>
                </a:solidFill>
                <a:latin typeface="Spectral"/>
                <a:ea typeface="Spectral"/>
                <a:cs typeface="Spectral"/>
                <a:sym typeface="Spectral"/>
              </a:rPr>
              <a:t>2</a:t>
            </a:r>
            <a:endParaRPr sz="2000">
              <a:solidFill>
                <a:srgbClr val="FF0000"/>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f992890d4f_27_5"/>
          <p:cNvSpPr txBox="1"/>
          <p:nvPr/>
        </p:nvSpPr>
        <p:spPr>
          <a:xfrm>
            <a:off x="2873425" y="1667550"/>
            <a:ext cx="8226900" cy="4688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 code on the right compiling to less instructions also means that less pressure is put on the instruction cache</a:t>
            </a:r>
            <a:endParaRPr sz="1600">
              <a:solidFill>
                <a:schemeClr val="dk1"/>
              </a:solidFill>
              <a:latin typeface="Spectral"/>
              <a:ea typeface="Spectral"/>
              <a:cs typeface="Spectral"/>
              <a:sym typeface="Spectral"/>
            </a:endParaRPr>
          </a:p>
          <a:p>
            <a:pPr indent="-330200" lvl="1" marL="9144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 instruction cache is a small, fast form of memory that stores frequently used instructions, allowing the CPU to retrieve them quickly</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Additionally, we don’t know what all those error handling functions are doing to either the instruction or data caches, so removing them can only be neutral or positive</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Our one if statement being a check if an integer is 0 or not is great, since modern architectures use all kinds of tricks to dramatically speed up that one use case</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pectral"/>
              <a:ea typeface="Spectral"/>
              <a:cs typeface="Spectral"/>
              <a:sym typeface="Spectral"/>
            </a:endParaRPr>
          </a:p>
        </p:txBody>
      </p:sp>
      <p:sp>
        <p:nvSpPr>
          <p:cNvPr id="219" name="Google Shape;219;g2f992890d4f_27_5"/>
          <p:cNvSpPr txBox="1"/>
          <p:nvPr>
            <p:ph type="title"/>
          </p:nvPr>
        </p:nvSpPr>
        <p:spPr>
          <a:xfrm>
            <a:off x="2873425" y="919825"/>
            <a:ext cx="6639000" cy="543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Cache Friendliness</a:t>
            </a:r>
            <a:endParaRPr>
              <a:latin typeface="Spectral"/>
              <a:ea typeface="Spectral"/>
              <a:cs typeface="Spectral"/>
              <a:sym typeface="Spectral"/>
            </a:endParaRPr>
          </a:p>
        </p:txBody>
      </p:sp>
      <p:sp>
        <p:nvSpPr>
          <p:cNvPr id="220" name="Google Shape;220;g2f992890d4f_27_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cxnSp>
        <p:nvCxnSpPr>
          <p:cNvPr id="226" name="Google Shape;226;g34255e9ed5c_0_13"/>
          <p:cNvCxnSpPr/>
          <p:nvPr/>
        </p:nvCxnSpPr>
        <p:spPr>
          <a:xfrm rot="10800000">
            <a:off x="0" y="254505"/>
            <a:ext cx="6096000" cy="855900"/>
          </a:xfrm>
          <a:prstGeom prst="straightConnector1">
            <a:avLst/>
          </a:prstGeom>
          <a:noFill/>
          <a:ln cap="flat" cmpd="sng" w="9525">
            <a:solidFill>
              <a:schemeClr val="lt1"/>
            </a:solidFill>
            <a:prstDash val="solid"/>
            <a:miter lim="800000"/>
            <a:headEnd len="sm" w="sm" type="none"/>
            <a:tailEnd len="sm" w="sm" type="none"/>
          </a:ln>
        </p:spPr>
      </p:cxnSp>
      <p:sp>
        <p:nvSpPr>
          <p:cNvPr id="227" name="Google Shape;227;g34255e9ed5c_0_13"/>
          <p:cNvSpPr txBox="1"/>
          <p:nvPr>
            <p:ph type="ctrTitle"/>
          </p:nvPr>
        </p:nvSpPr>
        <p:spPr>
          <a:xfrm>
            <a:off x="2381850" y="586600"/>
            <a:ext cx="7428300" cy="523800"/>
          </a:xfrm>
          <a:prstGeom prst="rect">
            <a:avLst/>
          </a:prstGeom>
          <a:solidFill>
            <a:schemeClr val="dk1"/>
          </a:solid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77776"/>
              <a:buFont typeface="Arial"/>
              <a:buNone/>
            </a:pPr>
            <a:r>
              <a:rPr lang="en-US" u="sng">
                <a:latin typeface="Spectral"/>
                <a:ea typeface="Spectral"/>
                <a:cs typeface="Spectral"/>
                <a:sym typeface="Spectral"/>
              </a:rPr>
              <a:t>An example of data cache friendliness</a:t>
            </a:r>
            <a:endParaRPr u="sng">
              <a:solidFill>
                <a:schemeClr val="lt1"/>
              </a:solidFill>
              <a:latin typeface="Spectral"/>
              <a:ea typeface="Spectral"/>
              <a:cs typeface="Spectral"/>
              <a:sym typeface="Spectral"/>
            </a:endParaRPr>
          </a:p>
        </p:txBody>
      </p:sp>
      <p:pic>
        <p:nvPicPr>
          <p:cNvPr id="228" name="Google Shape;228;g34255e9ed5c_0_13"/>
          <p:cNvPicPr preferRelativeResize="0"/>
          <p:nvPr/>
        </p:nvPicPr>
        <p:blipFill rotWithShape="1">
          <a:blip r:embed="rId3">
            <a:alphaModFix/>
          </a:blip>
          <a:srcRect b="0" l="0" r="0" t="28724"/>
          <a:stretch/>
        </p:blipFill>
        <p:spPr>
          <a:xfrm>
            <a:off x="255375" y="2975925"/>
            <a:ext cx="5840625" cy="3122126"/>
          </a:xfrm>
          <a:prstGeom prst="rect">
            <a:avLst/>
          </a:prstGeom>
          <a:noFill/>
          <a:ln>
            <a:noFill/>
          </a:ln>
        </p:spPr>
      </p:pic>
      <p:pic>
        <p:nvPicPr>
          <p:cNvPr id="229" name="Google Shape;229;g34255e9ed5c_0_13"/>
          <p:cNvPicPr preferRelativeResize="0"/>
          <p:nvPr/>
        </p:nvPicPr>
        <p:blipFill rotWithShape="1">
          <a:blip r:embed="rId4">
            <a:alphaModFix/>
          </a:blip>
          <a:srcRect b="0" l="0" r="0" t="23082"/>
          <a:stretch/>
        </p:blipFill>
        <p:spPr>
          <a:xfrm>
            <a:off x="6186625" y="2866588"/>
            <a:ext cx="5791200" cy="334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014c06969f_1_5"/>
          <p:cNvSpPr txBox="1"/>
          <p:nvPr>
            <p:ph type="title"/>
          </p:nvPr>
        </p:nvSpPr>
        <p:spPr>
          <a:xfrm>
            <a:off x="1409400" y="311132"/>
            <a:ext cx="7288200" cy="58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Templates</a:t>
            </a:r>
            <a:endParaRPr>
              <a:latin typeface="Spectral"/>
              <a:ea typeface="Spectral"/>
              <a:cs typeface="Spectral"/>
              <a:sym typeface="Spectral"/>
            </a:endParaRPr>
          </a:p>
        </p:txBody>
      </p:sp>
      <p:sp>
        <p:nvSpPr>
          <p:cNvPr id="236" name="Google Shape;236;g3014c06969f_1_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37" name="Google Shape;237;g3014c06969f_1_5"/>
          <p:cNvSpPr txBox="1"/>
          <p:nvPr/>
        </p:nvSpPr>
        <p:spPr>
          <a:xfrm>
            <a:off x="1409400" y="1152300"/>
            <a:ext cx="3059700" cy="4553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Virtual method calls are used when you don’t know what class to instantiate at compile time</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They are </a:t>
            </a:r>
            <a:r>
              <a:rPr b="1" lang="en-US" sz="1600">
                <a:solidFill>
                  <a:schemeClr val="dk1"/>
                </a:solidFill>
                <a:latin typeface="Spectral"/>
                <a:ea typeface="Spectral"/>
                <a:cs typeface="Spectral"/>
                <a:sym typeface="Spectral"/>
              </a:rPr>
              <a:t>slow </a:t>
            </a:r>
            <a:r>
              <a:rPr lang="en-US" sz="1600">
                <a:solidFill>
                  <a:schemeClr val="dk1"/>
                </a:solidFill>
                <a:latin typeface="Spectral"/>
                <a:ea typeface="Spectral"/>
                <a:cs typeface="Spectral"/>
                <a:sym typeface="Spectral"/>
              </a:rPr>
              <a:t>(requires vtable lookup, vtables can get very large)</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If we know the complete set of classes that could be instantiated, template metaprogramming can be used </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Spectral"/>
              <a:ea typeface="Spectral"/>
              <a:cs typeface="Spectral"/>
              <a:sym typeface="Spectral"/>
            </a:endParaRPr>
          </a:p>
        </p:txBody>
      </p:sp>
      <p:pic>
        <p:nvPicPr>
          <p:cNvPr id="238" name="Google Shape;238;g3014c06969f_1_5"/>
          <p:cNvPicPr preferRelativeResize="0"/>
          <p:nvPr/>
        </p:nvPicPr>
        <p:blipFill>
          <a:blip r:embed="rId3">
            <a:alphaModFix/>
          </a:blip>
          <a:stretch>
            <a:fillRect/>
          </a:stretch>
        </p:blipFill>
        <p:spPr>
          <a:xfrm>
            <a:off x="4642100" y="311124"/>
            <a:ext cx="5037350" cy="3778024"/>
          </a:xfrm>
          <a:prstGeom prst="rect">
            <a:avLst/>
          </a:prstGeom>
          <a:noFill/>
          <a:ln cap="flat" cmpd="sng" w="9525">
            <a:solidFill>
              <a:schemeClr val="dk2"/>
            </a:solidFill>
            <a:prstDash val="solid"/>
            <a:round/>
            <a:headEnd len="sm" w="sm" type="none"/>
            <a:tailEnd len="sm" w="sm" type="none"/>
          </a:ln>
        </p:spPr>
      </p:pic>
      <p:pic>
        <p:nvPicPr>
          <p:cNvPr id="239" name="Google Shape;239;g3014c06969f_1_5"/>
          <p:cNvPicPr preferRelativeResize="0"/>
          <p:nvPr/>
        </p:nvPicPr>
        <p:blipFill>
          <a:blip r:embed="rId4">
            <a:alphaModFix/>
          </a:blip>
          <a:stretch>
            <a:fillRect/>
          </a:stretch>
        </p:blipFill>
        <p:spPr>
          <a:xfrm>
            <a:off x="6588200" y="3234375"/>
            <a:ext cx="4460800" cy="3345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cxnSp>
        <p:nvCxnSpPr>
          <p:cNvPr id="245" name="Google Shape;245;p4"/>
          <p:cNvCxnSpPr/>
          <p:nvPr/>
        </p:nvCxnSpPr>
        <p:spPr>
          <a:xfrm rot="10800000">
            <a:off x="0" y="254643"/>
            <a:ext cx="6096000" cy="855762"/>
          </a:xfrm>
          <a:prstGeom prst="straightConnector1">
            <a:avLst/>
          </a:prstGeom>
          <a:noFill/>
          <a:ln cap="flat" cmpd="sng" w="9525">
            <a:solidFill>
              <a:schemeClr val="lt1"/>
            </a:solidFill>
            <a:prstDash val="solid"/>
            <a:miter lim="800000"/>
            <a:headEnd len="sm" w="sm" type="none"/>
            <a:tailEnd len="sm" w="sm" type="none"/>
          </a:ln>
        </p:spPr>
      </p:cxnSp>
      <p:sp>
        <p:nvSpPr>
          <p:cNvPr id="246" name="Google Shape;246;p4"/>
          <p:cNvSpPr txBox="1"/>
          <p:nvPr>
            <p:ph type="ctrTitle"/>
          </p:nvPr>
        </p:nvSpPr>
        <p:spPr>
          <a:xfrm>
            <a:off x="2381850" y="586600"/>
            <a:ext cx="7428300" cy="523800"/>
          </a:xfrm>
          <a:prstGeom prst="rect">
            <a:avLst/>
          </a:prstGeom>
          <a:solidFill>
            <a:schemeClr val="dk1"/>
          </a:solid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77777"/>
              <a:buFont typeface="Arial"/>
              <a:buNone/>
            </a:pPr>
            <a:r>
              <a:rPr lang="en-US" u="sng">
                <a:latin typeface="Spectral"/>
                <a:ea typeface="Spectral"/>
                <a:cs typeface="Spectral"/>
                <a:sym typeface="Spectral"/>
              </a:rPr>
              <a:t>Using templates to eliminate branching</a:t>
            </a:r>
            <a:endParaRPr u="sng">
              <a:solidFill>
                <a:schemeClr val="lt1"/>
              </a:solidFill>
              <a:latin typeface="Spectral"/>
              <a:ea typeface="Spectral"/>
              <a:cs typeface="Spectral"/>
              <a:sym typeface="Spectral"/>
            </a:endParaRPr>
          </a:p>
        </p:txBody>
      </p:sp>
      <p:pic>
        <p:nvPicPr>
          <p:cNvPr id="247" name="Google Shape;247;p4"/>
          <p:cNvPicPr preferRelativeResize="0"/>
          <p:nvPr/>
        </p:nvPicPr>
        <p:blipFill rotWithShape="1">
          <a:blip r:embed="rId3">
            <a:alphaModFix/>
          </a:blip>
          <a:srcRect b="0" l="0" r="0" t="20267"/>
          <a:stretch/>
        </p:blipFill>
        <p:spPr>
          <a:xfrm>
            <a:off x="179175" y="2594925"/>
            <a:ext cx="5737650" cy="3431051"/>
          </a:xfrm>
          <a:prstGeom prst="rect">
            <a:avLst/>
          </a:prstGeom>
          <a:noFill/>
          <a:ln>
            <a:noFill/>
          </a:ln>
        </p:spPr>
      </p:pic>
      <p:pic>
        <p:nvPicPr>
          <p:cNvPr id="248" name="Google Shape;248;p4"/>
          <p:cNvPicPr preferRelativeResize="0"/>
          <p:nvPr/>
        </p:nvPicPr>
        <p:blipFill>
          <a:blip r:embed="rId4">
            <a:alphaModFix/>
          </a:blip>
          <a:stretch>
            <a:fillRect/>
          </a:stretch>
        </p:blipFill>
        <p:spPr>
          <a:xfrm>
            <a:off x="6096000" y="2071568"/>
            <a:ext cx="5970375" cy="44777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
          <p:cNvSpPr txBox="1"/>
          <p:nvPr>
            <p:ph type="title"/>
          </p:nvPr>
        </p:nvSpPr>
        <p:spPr>
          <a:xfrm>
            <a:off x="1322325" y="268354"/>
            <a:ext cx="7288200" cy="1276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Allocating Memory</a:t>
            </a:r>
            <a:endParaRPr>
              <a:latin typeface="Spectral"/>
              <a:ea typeface="Spectral"/>
              <a:cs typeface="Spectral"/>
              <a:sym typeface="Spectral"/>
            </a:endParaRPr>
          </a:p>
        </p:txBody>
      </p:sp>
      <p:sp>
        <p:nvSpPr>
          <p:cNvPr id="255" name="Google Shape;255;p5"/>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56" name="Google Shape;256;p5"/>
          <p:cNvSpPr txBox="1"/>
          <p:nvPr>
            <p:ph idx="1" type="body"/>
          </p:nvPr>
        </p:nvSpPr>
        <p:spPr>
          <a:xfrm>
            <a:off x="1189875" y="1696625"/>
            <a:ext cx="7288200" cy="49371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Allocations are costly – this cost can be alleviated by using a pool of preallocated objects</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Deallocations are also costly: the free function in C++ numbers over 400 lines of code</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Reusing objects reduces memory fragmentation</a:t>
            </a:r>
            <a:endParaRPr>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0838604751_3_8"/>
          <p:cNvSpPr txBox="1"/>
          <p:nvPr>
            <p:ph type="title"/>
          </p:nvPr>
        </p:nvSpPr>
        <p:spPr>
          <a:xfrm>
            <a:off x="753956" y="1021425"/>
            <a:ext cx="7467300" cy="630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Multithreading</a:t>
            </a:r>
            <a:endParaRPr>
              <a:latin typeface="Spectral"/>
              <a:ea typeface="Spectral"/>
              <a:cs typeface="Spectral"/>
              <a:sym typeface="Spectral"/>
            </a:endParaRPr>
          </a:p>
        </p:txBody>
      </p:sp>
      <p:sp>
        <p:nvSpPr>
          <p:cNvPr id="263" name="Google Shape;263;g30838604751_3_8"/>
          <p:cNvSpPr txBox="1"/>
          <p:nvPr>
            <p:ph idx="1" type="body"/>
          </p:nvPr>
        </p:nvSpPr>
        <p:spPr>
          <a:xfrm>
            <a:off x="697050" y="2172550"/>
            <a:ext cx="9676200" cy="4685400"/>
          </a:xfrm>
          <a:prstGeom prst="rect">
            <a:avLst/>
          </a:prstGeom>
          <a:solidFill>
            <a:schemeClr val="lt1"/>
          </a:solid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Multithreading seems like an easy performance win: just have 2 threads of execution at once, everything happens in half the time, right?</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Multithreading forces you to use additional constructs to make sure that data stays synchronized. Using mutex locks can get expensive, not using programmatic locks doesn’t guarantee that the hardware isn’t locking under the hood</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locks cost time, makes one thread wait while the other updates shared data</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If multithreading is required, best practice is to </a:t>
            </a:r>
            <a:r>
              <a:rPr lang="en-US">
                <a:latin typeface="Spectral"/>
                <a:ea typeface="Spectral"/>
                <a:cs typeface="Spectral"/>
                <a:sym typeface="Spectral"/>
              </a:rPr>
              <a:t>minimize shared data</a:t>
            </a:r>
            <a:r>
              <a:rPr b="0" lang="en-US">
                <a:latin typeface="Spectral"/>
                <a:ea typeface="Spectral"/>
                <a:cs typeface="Spectral"/>
                <a:sym typeface="Spectral"/>
              </a:rPr>
              <a:t>, since multiple threads writing to one cache is expensive. </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b="0" lang="en-US">
                <a:latin typeface="Spectral"/>
                <a:ea typeface="Spectral"/>
                <a:cs typeface="Spectral"/>
                <a:sym typeface="Spectral"/>
              </a:rPr>
              <a:t>Passing copies of data between threads is less expensive. This is assuming that data must be synchronized – maybe it doesn’t have to be</a:t>
            </a:r>
            <a:endParaRPr b="0">
              <a:latin typeface="Spectral"/>
              <a:ea typeface="Spectral"/>
              <a:cs typeface="Spectral"/>
              <a:sym typeface="Spectral"/>
            </a:endParaRPr>
          </a:p>
          <a:p>
            <a:pPr indent="0" lvl="0" marL="0" rtl="0" algn="l">
              <a:lnSpc>
                <a:spcPct val="100000"/>
              </a:lnSpc>
              <a:spcBef>
                <a:spcPts val="0"/>
              </a:spcBef>
              <a:spcAft>
                <a:spcPts val="0"/>
              </a:spcAft>
              <a:buNone/>
            </a:pPr>
            <a:r>
              <a:t/>
            </a:r>
            <a:endParaRPr b="0">
              <a:latin typeface="Spectral"/>
              <a:ea typeface="Spectral"/>
              <a:cs typeface="Spectral"/>
              <a:sym typeface="Spectral"/>
            </a:endParaRPr>
          </a:p>
        </p:txBody>
      </p:sp>
      <p:sp>
        <p:nvSpPr>
          <p:cNvPr id="264" name="Google Shape;264;g30838604751_3_8"/>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a:latin typeface="Spectral"/>
                <a:ea typeface="Spectral"/>
                <a:cs typeface="Spectral"/>
                <a:sym typeface="Spectral"/>
              </a:rPr>
              <a:t>Agenda</a:t>
            </a:r>
            <a:endParaRPr>
              <a:latin typeface="Spectral"/>
              <a:ea typeface="Spectral"/>
              <a:cs typeface="Spectral"/>
              <a:sym typeface="Spectral"/>
            </a:endParaRPr>
          </a:p>
        </p:txBody>
      </p:sp>
      <p:sp>
        <p:nvSpPr>
          <p:cNvPr id="115" name="Google Shape;115;p2"/>
          <p:cNvSpPr txBox="1"/>
          <p:nvPr>
            <p:ph idx="1" type="body"/>
          </p:nvPr>
        </p:nvSpPr>
        <p:spPr>
          <a:xfrm>
            <a:off x="1333500" y="2674025"/>
            <a:ext cx="3982200" cy="3269700"/>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Clr>
                <a:schemeClr val="lt1"/>
              </a:buClr>
              <a:buSzPts val="1800"/>
              <a:buNone/>
            </a:pPr>
            <a:r>
              <a:rPr lang="en-US">
                <a:latin typeface="Spectral"/>
                <a:ea typeface="Spectral"/>
                <a:cs typeface="Spectral"/>
                <a:sym typeface="Spectral"/>
              </a:rPr>
              <a:t>High-Frequency Trading</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Computer Software</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Computer Hardware</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Miscellaneous</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Coming in Part 2</a:t>
            </a:r>
            <a:endParaRPr>
              <a:latin typeface="Spectral"/>
              <a:ea typeface="Spectral"/>
              <a:cs typeface="Spectral"/>
              <a:sym typeface="Spectral"/>
            </a:endParaRPr>
          </a:p>
        </p:txBody>
      </p:sp>
      <p:sp>
        <p:nvSpPr>
          <p:cNvPr id="116" name="Google Shape;116;p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1"/>
          <p:cNvSpPr txBox="1"/>
          <p:nvPr>
            <p:ph type="title"/>
          </p:nvPr>
        </p:nvSpPr>
        <p:spPr>
          <a:xfrm>
            <a:off x="838200" y="337198"/>
            <a:ext cx="5655300" cy="1536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Inlining:</a:t>
            </a:r>
            <a:endParaRPr>
              <a:latin typeface="Spectral"/>
              <a:ea typeface="Spectral"/>
              <a:cs typeface="Spectral"/>
              <a:sym typeface="Spectral"/>
            </a:endParaRPr>
          </a:p>
        </p:txBody>
      </p:sp>
      <p:sp>
        <p:nvSpPr>
          <p:cNvPr id="271" name="Google Shape;271;p11"/>
          <p:cNvSpPr txBox="1"/>
          <p:nvPr>
            <p:ph idx="2" type="body"/>
          </p:nvPr>
        </p:nvSpPr>
        <p:spPr>
          <a:xfrm>
            <a:off x="838200" y="2097875"/>
            <a:ext cx="9963600" cy="4034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Inlining is the process of replacing a function call with the body of the function.</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Inlining could make your code faster. It could also make your code slower</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Similarly, not inlining could make your code faster or slower. It depends on many variables and the state of your machine when the inlined or non-inlined code is running</a:t>
            </a:r>
            <a:endParaRPr>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during a normal function call, you have to push arguments onto the stack/register, jump to the function, and then return the jump, which can </a:t>
            </a:r>
            <a:r>
              <a:rPr b="1" lang="en-US">
                <a:latin typeface="Spectral"/>
                <a:ea typeface="Spectral"/>
                <a:cs typeface="Spectral"/>
                <a:sym typeface="Spectral"/>
              </a:rPr>
              <a:t>all add up</a:t>
            </a:r>
            <a:endParaRPr b="1">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You can control if a function is inlined using </a:t>
            </a:r>
            <a:endParaRPr>
              <a:latin typeface="Spectral"/>
              <a:ea typeface="Spectral"/>
              <a:cs typeface="Spectral"/>
              <a:sym typeface="Spectral"/>
            </a:endParaRPr>
          </a:p>
          <a:p>
            <a:pPr indent="0" lvl="0" marL="457200" rtl="0" algn="l">
              <a:lnSpc>
                <a:spcPct val="100000"/>
              </a:lnSpc>
              <a:spcBef>
                <a:spcPts val="0"/>
              </a:spcBef>
              <a:spcAft>
                <a:spcPts val="0"/>
              </a:spcAft>
              <a:buNone/>
            </a:pPr>
            <a:r>
              <a:rPr lang="en-US">
                <a:latin typeface="Spectral"/>
                <a:ea typeface="Spectral"/>
                <a:cs typeface="Spectral"/>
                <a:sym typeface="Spectral"/>
              </a:rPr>
              <a:t>__attribute__((noinline)) for no inlining</a:t>
            </a:r>
            <a:endParaRPr>
              <a:latin typeface="Spectral"/>
              <a:ea typeface="Spectral"/>
              <a:cs typeface="Spectral"/>
              <a:sym typeface="Spectral"/>
            </a:endParaRPr>
          </a:p>
          <a:p>
            <a:pPr indent="0" lvl="0" marL="457200" rtl="0" algn="l">
              <a:lnSpc>
                <a:spcPct val="100000"/>
              </a:lnSpc>
              <a:spcBef>
                <a:spcPts val="0"/>
              </a:spcBef>
              <a:spcAft>
                <a:spcPts val="0"/>
              </a:spcAft>
              <a:buNone/>
            </a:pPr>
            <a:r>
              <a:rPr lang="en-US">
                <a:latin typeface="Spectral"/>
                <a:ea typeface="Spectral"/>
                <a:cs typeface="Spectral"/>
                <a:sym typeface="Spectral"/>
              </a:rPr>
              <a:t>__attribute__((always_inline)) for inlining</a:t>
            </a:r>
            <a:endParaRPr>
              <a:latin typeface="Spectral"/>
              <a:ea typeface="Spectral"/>
              <a:cs typeface="Spectral"/>
              <a:sym typeface="Spectral"/>
            </a:endParaRPr>
          </a:p>
          <a:p>
            <a:pPr indent="0" lvl="0" marL="457200" rtl="0" algn="l">
              <a:lnSpc>
                <a:spcPct val="100000"/>
              </a:lnSpc>
              <a:spcBef>
                <a:spcPts val="0"/>
              </a:spcBef>
              <a:spcAft>
                <a:spcPts val="0"/>
              </a:spcAft>
              <a:buNone/>
            </a:pPr>
            <a:r>
              <a:t/>
            </a:r>
            <a:endParaRPr>
              <a:latin typeface="Spectral"/>
              <a:ea typeface="Spectral"/>
              <a:cs typeface="Spectral"/>
              <a:sym typeface="Spectral"/>
            </a:endParaRPr>
          </a:p>
          <a:p>
            <a:pPr indent="0" lvl="0" marL="457200" rtl="0" algn="l">
              <a:lnSpc>
                <a:spcPct val="100000"/>
              </a:lnSpc>
              <a:spcBef>
                <a:spcPts val="0"/>
              </a:spcBef>
              <a:spcAft>
                <a:spcPts val="0"/>
              </a:spcAft>
              <a:buNone/>
            </a:pPr>
            <a:r>
              <a:rPr lang="en-US">
                <a:latin typeface="Spectral"/>
                <a:ea typeface="Spectral"/>
                <a:cs typeface="Spectral"/>
                <a:sym typeface="Spectral"/>
              </a:rPr>
              <a:t>Checking the market, if everything’s alright send an order, otherwise do some logging. Why </a:t>
            </a:r>
            <a:r>
              <a:rPr lang="en-US">
                <a:latin typeface="Spectral"/>
                <a:ea typeface="Spectral"/>
                <a:cs typeface="Spectral"/>
                <a:sym typeface="Spectral"/>
              </a:rPr>
              <a:t>would</a:t>
            </a:r>
            <a:r>
              <a:rPr lang="en-US">
                <a:latin typeface="Spectral"/>
                <a:ea typeface="Spectral"/>
                <a:cs typeface="Spectral"/>
                <a:sym typeface="Spectral"/>
              </a:rPr>
              <a:t> we force the compiler to </a:t>
            </a:r>
            <a:r>
              <a:rPr b="1" lang="en-US">
                <a:latin typeface="Spectral"/>
                <a:ea typeface="Spectral"/>
                <a:cs typeface="Spectral"/>
                <a:sym typeface="Spectral"/>
              </a:rPr>
              <a:t>not </a:t>
            </a:r>
            <a:r>
              <a:rPr lang="en-US">
                <a:latin typeface="Spectral"/>
                <a:ea typeface="Spectral"/>
                <a:cs typeface="Spectral"/>
                <a:sym typeface="Spectral"/>
              </a:rPr>
              <a:t>inline the logging?</a:t>
            </a:r>
            <a:endParaRPr>
              <a:latin typeface="Spectral"/>
              <a:ea typeface="Spectral"/>
              <a:cs typeface="Spectral"/>
              <a:sym typeface="Spectral"/>
            </a:endParaRPr>
          </a:p>
        </p:txBody>
      </p:sp>
      <p:sp>
        <p:nvSpPr>
          <p:cNvPr id="272" name="Google Shape;2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73" name="Google Shape;273;p11"/>
          <p:cNvPicPr preferRelativeResize="0"/>
          <p:nvPr/>
        </p:nvPicPr>
        <p:blipFill rotWithShape="1">
          <a:blip r:embed="rId3">
            <a:alphaModFix/>
          </a:blip>
          <a:srcRect b="12795" l="0" r="0" t="54461"/>
          <a:stretch/>
        </p:blipFill>
        <p:spPr>
          <a:xfrm>
            <a:off x="3004200" y="5442525"/>
            <a:ext cx="5909350" cy="141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087a15edf9_2_4"/>
          <p:cNvSpPr txBox="1"/>
          <p:nvPr>
            <p:ph type="ctrTitle"/>
          </p:nvPr>
        </p:nvSpPr>
        <p:spPr>
          <a:xfrm>
            <a:off x="6658350" y="406400"/>
            <a:ext cx="4954800" cy="566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Computer Hardware</a:t>
            </a:r>
            <a:endParaRPr>
              <a:latin typeface="Spectral"/>
              <a:ea typeface="Spectral"/>
              <a:cs typeface="Spectral"/>
              <a:sym typeface="Spectral"/>
            </a:endParaRPr>
          </a:p>
        </p:txBody>
      </p:sp>
      <p:sp>
        <p:nvSpPr>
          <p:cNvPr id="280" name="Google Shape;280;g3087a15edf9_2_4"/>
          <p:cNvSpPr txBox="1"/>
          <p:nvPr>
            <p:ph type="ctrTitle"/>
          </p:nvPr>
        </p:nvSpPr>
        <p:spPr>
          <a:xfrm>
            <a:off x="5951850" y="3503825"/>
            <a:ext cx="5684100" cy="2829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“I have always wished for my computer to be as easy to use as my telephone; my wish has come true because I can no longer figure out how to use my telephone.”</a:t>
            </a:r>
            <a:endParaRPr i="1" sz="1800">
              <a:latin typeface="Spectral"/>
              <a:ea typeface="Spectral"/>
              <a:cs typeface="Spectral"/>
              <a:sym typeface="Spectral"/>
            </a:endParaRPr>
          </a:p>
          <a:p>
            <a:pPr indent="-342900" lvl="0" marL="457200" rtl="0" algn="l">
              <a:lnSpc>
                <a:spcPct val="90000"/>
              </a:lnSpc>
              <a:spcBef>
                <a:spcPts val="0"/>
              </a:spcBef>
              <a:spcAft>
                <a:spcPts val="0"/>
              </a:spcAft>
              <a:buSzPts val="1800"/>
              <a:buFont typeface="Spectral"/>
              <a:buChar char="-"/>
            </a:pPr>
            <a:r>
              <a:rPr i="1" lang="en-US" sz="1800">
                <a:latin typeface="Spectral"/>
                <a:ea typeface="Spectral"/>
                <a:cs typeface="Spectral"/>
                <a:sym typeface="Spectral"/>
              </a:rPr>
              <a:t>Bjarne Stroustrup</a:t>
            </a:r>
            <a:endParaRPr i="1" sz="1800">
              <a:latin typeface="Spectral"/>
              <a:ea typeface="Spectral"/>
              <a:cs typeface="Spectral"/>
              <a:sym typeface="Spectral"/>
            </a:endParaRPr>
          </a:p>
        </p:txBody>
      </p:sp>
      <p:pic>
        <p:nvPicPr>
          <p:cNvPr id="281" name="Google Shape;281;g3087a15edf9_2_4"/>
          <p:cNvPicPr preferRelativeResize="0"/>
          <p:nvPr/>
        </p:nvPicPr>
        <p:blipFill>
          <a:blip r:embed="rId3">
            <a:alphaModFix/>
          </a:blip>
          <a:stretch>
            <a:fillRect/>
          </a:stretch>
        </p:blipFill>
        <p:spPr>
          <a:xfrm>
            <a:off x="5951850" y="1480750"/>
            <a:ext cx="5845988" cy="31990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1cc0060b80_0_18"/>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88" name="Google Shape;288;g31cc0060b80_0_18"/>
          <p:cNvSpPr txBox="1"/>
          <p:nvPr/>
        </p:nvSpPr>
        <p:spPr>
          <a:xfrm>
            <a:off x="332325" y="5395775"/>
            <a:ext cx="87087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1"/>
              </a:buClr>
              <a:buSzPts val="1600"/>
              <a:buFont typeface="Spectral"/>
              <a:buChar char="●"/>
            </a:pPr>
            <a:r>
              <a:rPr b="0" i="0" lang="en-US" sz="1600" u="none" cap="none" strike="noStrike">
                <a:solidFill>
                  <a:schemeClr val="dk1"/>
                </a:solidFill>
                <a:latin typeface="Spectral"/>
                <a:ea typeface="Spectral"/>
                <a:cs typeface="Spectral"/>
                <a:sym typeface="Spectral"/>
              </a:rPr>
              <a:t>A</a:t>
            </a:r>
            <a:r>
              <a:rPr lang="en-US" sz="1600">
                <a:solidFill>
                  <a:schemeClr val="dk1"/>
                </a:solidFill>
                <a:latin typeface="Spectral"/>
                <a:ea typeface="Spectral"/>
                <a:cs typeface="Spectral"/>
                <a:sym typeface="Spectral"/>
              </a:rPr>
              <a:t> Xeon E5 CPU. Pretty!</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8 cores, 1 L3 cache ~15 MB. They all have to share the cache. We want our trading software to have all the cache to itself!</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Either turn off the other cores or lock the cache. If you’re locking the cache, move any “noisy” neighbors to another physical CPU</a:t>
            </a:r>
            <a:endParaRPr sz="1600">
              <a:solidFill>
                <a:schemeClr val="dk1"/>
              </a:solidFill>
              <a:latin typeface="Spectral"/>
              <a:ea typeface="Spectral"/>
              <a:cs typeface="Spectral"/>
              <a:sym typeface="Spectral"/>
            </a:endParaRPr>
          </a:p>
        </p:txBody>
      </p:sp>
      <p:pic>
        <p:nvPicPr>
          <p:cNvPr id="289" name="Google Shape;289;g31cc0060b80_0_18"/>
          <p:cNvPicPr preferRelativeResize="0"/>
          <p:nvPr/>
        </p:nvPicPr>
        <p:blipFill rotWithShape="1">
          <a:blip r:embed="rId3">
            <a:alphaModFix/>
          </a:blip>
          <a:srcRect b="5274" l="0" r="20063" t="6081"/>
          <a:stretch/>
        </p:blipFill>
        <p:spPr>
          <a:xfrm>
            <a:off x="1862650" y="133875"/>
            <a:ext cx="6326360" cy="5261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1799562acd_0_3"/>
          <p:cNvSpPr txBox="1"/>
          <p:nvPr>
            <p:ph type="title"/>
          </p:nvPr>
        </p:nvSpPr>
        <p:spPr>
          <a:xfrm>
            <a:off x="2103400" y="940850"/>
            <a:ext cx="6900000" cy="5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latin typeface="Spectral"/>
                <a:ea typeface="Spectral"/>
                <a:cs typeface="Spectral"/>
                <a:sym typeface="Spectral"/>
              </a:rPr>
              <a:t>Why do we want to minimize branches?</a:t>
            </a:r>
            <a:endParaRPr u="sng">
              <a:latin typeface="Spectral"/>
              <a:ea typeface="Spectral"/>
              <a:cs typeface="Spectral"/>
              <a:sym typeface="Spectral"/>
            </a:endParaRPr>
          </a:p>
        </p:txBody>
      </p:sp>
      <p:sp>
        <p:nvSpPr>
          <p:cNvPr id="296" name="Google Shape;296;g31799562acd_0_3"/>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297" name="Google Shape;297;g31799562acd_0_3"/>
          <p:cNvSpPr txBox="1"/>
          <p:nvPr/>
        </p:nvSpPr>
        <p:spPr>
          <a:xfrm>
            <a:off x="1760850" y="1653375"/>
            <a:ext cx="9201600" cy="4703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Modern CPUs have </a:t>
            </a:r>
            <a:r>
              <a:rPr b="1" lang="en-US" sz="1800">
                <a:solidFill>
                  <a:schemeClr val="dk1"/>
                </a:solidFill>
                <a:latin typeface="Spectral"/>
                <a:ea typeface="Spectral"/>
                <a:cs typeface="Spectral"/>
                <a:sym typeface="Spectral"/>
              </a:rPr>
              <a:t>branch predictors </a:t>
            </a:r>
            <a:r>
              <a:rPr lang="en-US" sz="1800">
                <a:solidFill>
                  <a:schemeClr val="dk1"/>
                </a:solidFill>
                <a:latin typeface="Spectral"/>
                <a:ea typeface="Spectral"/>
                <a:cs typeface="Spectral"/>
                <a:sym typeface="Spectral"/>
              </a:rPr>
              <a:t>– this means that a digital circuit tries to guess which way a branch will go (if the condition is true or false) before the condition is evaluated definitively</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 chart at the right is</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data from an experiment</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by Cloudflare. It shows</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that if the amount of</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code is small enough –</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&lt; 2048 bytes, it’s possible to</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hit uop/L1 cache &amp; get ~1.5</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cycles per fully predicted</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branch. For hot loops &lt; 4096</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branches, latency sticks to </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~3.4 cycles. Above 4096</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branches, the predictor </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gives up and latency spikes.</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800">
              <a:solidFill>
                <a:schemeClr val="dk1"/>
              </a:solidFill>
              <a:latin typeface="Spectral"/>
              <a:ea typeface="Spectral"/>
              <a:cs typeface="Spectral"/>
              <a:sym typeface="Spectral"/>
            </a:endParaRPr>
          </a:p>
          <a:p>
            <a:pPr indent="0" lvl="0" marL="914400" marR="0" rtl="0" algn="l">
              <a:lnSpc>
                <a:spcPct val="100000"/>
              </a:lnSpc>
              <a:spcBef>
                <a:spcPts val="0"/>
              </a:spcBef>
              <a:spcAft>
                <a:spcPts val="0"/>
              </a:spcAft>
              <a:buNone/>
            </a:pPr>
            <a:r>
              <a:t/>
            </a:r>
            <a:endParaRPr sz="1800">
              <a:solidFill>
                <a:schemeClr val="dk1"/>
              </a:solidFill>
              <a:latin typeface="Spectral"/>
              <a:ea typeface="Spectral"/>
              <a:cs typeface="Spectral"/>
              <a:sym typeface="Spectral"/>
            </a:endParaRPr>
          </a:p>
        </p:txBody>
      </p:sp>
      <p:pic>
        <p:nvPicPr>
          <p:cNvPr id="298" name="Google Shape;298;g31799562acd_0_3"/>
          <p:cNvPicPr preferRelativeResize="0"/>
          <p:nvPr/>
        </p:nvPicPr>
        <p:blipFill>
          <a:blip r:embed="rId3">
            <a:alphaModFix/>
          </a:blip>
          <a:stretch>
            <a:fillRect/>
          </a:stretch>
        </p:blipFill>
        <p:spPr>
          <a:xfrm>
            <a:off x="5184075" y="2691425"/>
            <a:ext cx="6176875" cy="3706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8"/>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05" name="Google Shape;305;p8"/>
          <p:cNvSpPr txBox="1"/>
          <p:nvPr/>
        </p:nvSpPr>
        <p:spPr>
          <a:xfrm>
            <a:off x="394575" y="224725"/>
            <a:ext cx="3649800" cy="6131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Why do we need branch prediction? Consider the ARM program at right</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 execution of an instruction happens in 5 stages. First, the CPU fetches an instruction from memory. Second, the CPU’s control unit interprets the fetched, encoded instruction. It’s responsible for signalling needed components (ALU, FPU, etc) to prepare for execution. Third, the relevant units of the CPU execute the instruction. Then, data from the execution is read from or written to memory.</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For this example, if no branch prediction is used, the first branch instruction is fetched in the first cycle. While the branch is being decoded, the CPU wants to fetch the </a:t>
            </a:r>
            <a:r>
              <a:rPr lang="en-US" sz="1600">
                <a:solidFill>
                  <a:schemeClr val="dk1"/>
                </a:solidFill>
                <a:latin typeface="Spectral"/>
                <a:ea typeface="Spectral"/>
                <a:cs typeface="Spectral"/>
                <a:sym typeface="Spectral"/>
              </a:rPr>
              <a:t>next instruction (X1). But that instruction shouldn’t be run! So 2 cycles will be wasted on an instruction that shouldn’t be run.</a:t>
            </a:r>
            <a:endParaRPr sz="1600">
              <a:solidFill>
                <a:schemeClr val="dk1"/>
              </a:solidFill>
              <a:latin typeface="Spectral"/>
              <a:ea typeface="Spectral"/>
              <a:cs typeface="Spectral"/>
              <a:sym typeface="Spectral"/>
            </a:endParaRPr>
          </a:p>
        </p:txBody>
      </p:sp>
      <p:pic>
        <p:nvPicPr>
          <p:cNvPr id="306" name="Google Shape;306;p8"/>
          <p:cNvPicPr preferRelativeResize="0"/>
          <p:nvPr/>
        </p:nvPicPr>
        <p:blipFill>
          <a:blip r:embed="rId3">
            <a:alphaModFix/>
          </a:blip>
          <a:stretch>
            <a:fillRect/>
          </a:stretch>
        </p:blipFill>
        <p:spPr>
          <a:xfrm>
            <a:off x="4044375" y="224725"/>
            <a:ext cx="2477169" cy="2362825"/>
          </a:xfrm>
          <a:prstGeom prst="rect">
            <a:avLst/>
          </a:prstGeom>
          <a:noFill/>
          <a:ln>
            <a:noFill/>
          </a:ln>
        </p:spPr>
      </p:pic>
      <p:pic>
        <p:nvPicPr>
          <p:cNvPr id="307" name="Google Shape;307;p8"/>
          <p:cNvPicPr preferRelativeResize="0"/>
          <p:nvPr/>
        </p:nvPicPr>
        <p:blipFill rotWithShape="1">
          <a:blip r:embed="rId4">
            <a:alphaModFix/>
          </a:blip>
          <a:srcRect b="8992" l="8989" r="8685" t="5037"/>
          <a:stretch/>
        </p:blipFill>
        <p:spPr>
          <a:xfrm>
            <a:off x="4664700" y="2587550"/>
            <a:ext cx="6456399" cy="376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087a15edf9_2_9"/>
          <p:cNvSpPr txBox="1"/>
          <p:nvPr>
            <p:ph type="ctrTitle"/>
          </p:nvPr>
        </p:nvSpPr>
        <p:spPr>
          <a:xfrm>
            <a:off x="6991350" y="406400"/>
            <a:ext cx="4179600" cy="1392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Miscellaneous Optimizations</a:t>
            </a:r>
            <a:endParaRPr>
              <a:latin typeface="Spectral"/>
              <a:ea typeface="Spectral"/>
              <a:cs typeface="Spectral"/>
              <a:sym typeface="Spectral"/>
            </a:endParaRPr>
          </a:p>
        </p:txBody>
      </p:sp>
      <p:sp>
        <p:nvSpPr>
          <p:cNvPr id="314" name="Google Shape;314;g3087a15edf9_2_9"/>
          <p:cNvSpPr txBox="1"/>
          <p:nvPr>
            <p:ph type="ctrTitle"/>
          </p:nvPr>
        </p:nvSpPr>
        <p:spPr>
          <a:xfrm>
            <a:off x="5951850" y="3503825"/>
            <a:ext cx="5684100" cy="2829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a:t>
            </a:r>
            <a:r>
              <a:rPr i="1" lang="en-US" sz="1800">
                <a:latin typeface="Spectral"/>
                <a:ea typeface="Spectral"/>
                <a:cs typeface="Spectral"/>
                <a:sym typeface="Spectral"/>
              </a:rPr>
              <a:t>Remember that there is no code faster than no code.</a:t>
            </a:r>
            <a:r>
              <a:rPr i="1" lang="en-US" sz="1800">
                <a:latin typeface="Spectral"/>
                <a:ea typeface="Spectral"/>
                <a:cs typeface="Spectral"/>
                <a:sym typeface="Spectral"/>
              </a:rPr>
              <a:t>”</a:t>
            </a:r>
            <a:endParaRPr i="1" sz="1800">
              <a:latin typeface="Spectral"/>
              <a:ea typeface="Spectral"/>
              <a:cs typeface="Spectral"/>
              <a:sym typeface="Spectral"/>
            </a:endParaRPr>
          </a:p>
          <a:p>
            <a:pPr indent="-342900" lvl="0" marL="457200" rtl="0" algn="l">
              <a:lnSpc>
                <a:spcPct val="90000"/>
              </a:lnSpc>
              <a:spcBef>
                <a:spcPts val="0"/>
              </a:spcBef>
              <a:spcAft>
                <a:spcPts val="0"/>
              </a:spcAft>
              <a:buSzPts val="1800"/>
              <a:buFont typeface="Spectral"/>
              <a:buChar char="-"/>
            </a:pPr>
            <a:r>
              <a:rPr i="1" lang="en-US" sz="1800">
                <a:latin typeface="Spectral"/>
                <a:ea typeface="Spectral"/>
                <a:cs typeface="Spectral"/>
                <a:sym typeface="Spectral"/>
              </a:rPr>
              <a:t>Taligent's Guide to Designing Programs</a:t>
            </a:r>
            <a:endParaRPr i="1" sz="1800">
              <a:latin typeface="Spectral"/>
              <a:ea typeface="Spectral"/>
              <a:cs typeface="Spectral"/>
              <a:sym typeface="Spectr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0"/>
          <p:cNvSpPr txBox="1"/>
          <p:nvPr>
            <p:ph type="title"/>
          </p:nvPr>
        </p:nvSpPr>
        <p:spPr>
          <a:xfrm>
            <a:off x="838200" y="895350"/>
            <a:ext cx="7729200" cy="6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a:latin typeface="Spectral"/>
                <a:ea typeface="Spectral"/>
                <a:cs typeface="Spectral"/>
                <a:sym typeface="Spectral"/>
              </a:rPr>
              <a:t>Choice of compiler matters!</a:t>
            </a:r>
            <a:endParaRPr>
              <a:latin typeface="Spectral"/>
              <a:ea typeface="Spectral"/>
              <a:cs typeface="Spectral"/>
              <a:sym typeface="Spectral"/>
            </a:endParaRPr>
          </a:p>
        </p:txBody>
      </p:sp>
      <p:sp>
        <p:nvSpPr>
          <p:cNvPr id="321" name="Google Shape;321;p10"/>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22" name="Google Shape;322;p10"/>
          <p:cNvSpPr txBox="1"/>
          <p:nvPr/>
        </p:nvSpPr>
        <p:spPr>
          <a:xfrm>
            <a:off x="838200" y="1782775"/>
            <a:ext cx="9628800" cy="33660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Consider this example snippet:</a:t>
            </a:r>
            <a:br>
              <a:rPr lang="en-US" sz="1800">
                <a:latin typeface="Spectral"/>
                <a:ea typeface="Spectral"/>
                <a:cs typeface="Spectral"/>
                <a:sym typeface="Spectral"/>
              </a:rPr>
            </a:br>
            <a:br>
              <a:rPr lang="en-US" sz="1800">
                <a:latin typeface="Spectral"/>
                <a:ea typeface="Spectral"/>
                <a:cs typeface="Spectral"/>
                <a:sym typeface="Spectral"/>
              </a:rPr>
            </a:br>
            <a:r>
              <a:rPr lang="en-US" sz="1050">
                <a:solidFill>
                  <a:srgbClr val="569CD6"/>
                </a:solidFill>
                <a:highlight>
                  <a:srgbClr val="1E1E1E"/>
                </a:highlight>
                <a:latin typeface="Courier New"/>
                <a:ea typeface="Courier New"/>
                <a:cs typeface="Courier New"/>
                <a:sym typeface="Courier New"/>
              </a:rPr>
              <a:t>#include</a:t>
            </a:r>
            <a:r>
              <a:rPr lang="en-US" sz="1050">
                <a:solidFill>
                  <a:srgbClr val="D4D4D4"/>
                </a:solidFill>
                <a:highlight>
                  <a:srgbClr val="1E1E1E"/>
                </a:highlight>
                <a:latin typeface="Courier New"/>
                <a:ea typeface="Courier New"/>
                <a:cs typeface="Courier New"/>
                <a:sym typeface="Courier New"/>
              </a:rPr>
              <a:t> </a:t>
            </a:r>
            <a:r>
              <a:rPr lang="en-US" sz="1050">
                <a:solidFill>
                  <a:srgbClr val="569CD6"/>
                </a:solidFill>
                <a:highlight>
                  <a:srgbClr val="1E1E1E"/>
                </a:highlight>
                <a:latin typeface="Courier New"/>
                <a:ea typeface="Courier New"/>
                <a:cs typeface="Courier New"/>
                <a:sym typeface="Courier New"/>
              </a:rPr>
              <a:t>&lt;</a:t>
            </a:r>
            <a:r>
              <a:rPr lang="en-US" sz="1050">
                <a:solidFill>
                  <a:srgbClr val="CE9178"/>
                </a:solidFill>
                <a:highlight>
                  <a:srgbClr val="1E1E1E"/>
                </a:highlight>
                <a:latin typeface="Courier New"/>
                <a:ea typeface="Courier New"/>
                <a:cs typeface="Courier New"/>
                <a:sym typeface="Courier New"/>
              </a:rPr>
              <a:t>functional</a:t>
            </a:r>
            <a:r>
              <a:rPr lang="en-US" sz="1050">
                <a:solidFill>
                  <a:srgbClr val="569CD6"/>
                </a:solidFill>
                <a:highlight>
                  <a:srgbClr val="1E1E1E"/>
                </a:highlight>
                <a:latin typeface="Courier New"/>
                <a:ea typeface="Courier New"/>
                <a:cs typeface="Courier New"/>
                <a:sym typeface="Courier New"/>
              </a:rPr>
              <a:t>&gt;</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569CD6"/>
                </a:solidFill>
                <a:highlight>
                  <a:srgbClr val="1E1E1E"/>
                </a:highlight>
                <a:latin typeface="Courier New"/>
                <a:ea typeface="Courier New"/>
                <a:cs typeface="Courier New"/>
                <a:sym typeface="Courier New"/>
              </a:rPr>
              <a:t>struct</a:t>
            </a:r>
            <a:r>
              <a:rPr lang="en-US" sz="1050">
                <a:solidFill>
                  <a:srgbClr val="D4D4D4"/>
                </a:solidFill>
                <a:highlight>
                  <a:srgbClr val="1E1E1E"/>
                </a:highlight>
                <a:latin typeface="Courier New"/>
                <a:ea typeface="Courier New"/>
                <a:cs typeface="Courier New"/>
                <a:sym typeface="Courier New"/>
              </a:rPr>
              <a:t> Point </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569CD6"/>
                </a:solidFill>
                <a:highlight>
                  <a:srgbClr val="1E1E1E"/>
                </a:highlight>
                <a:latin typeface="Courier New"/>
                <a:ea typeface="Courier New"/>
                <a:cs typeface="Courier New"/>
                <a:sym typeface="Courier New"/>
              </a:rPr>
              <a:t>double</a:t>
            </a:r>
            <a:r>
              <a:rPr lang="en-US" sz="1050">
                <a:solidFill>
                  <a:srgbClr val="D4D4D4"/>
                </a:solidFill>
                <a:highlight>
                  <a:srgbClr val="1E1E1E"/>
                </a:highlight>
                <a:latin typeface="Courier New"/>
                <a:ea typeface="Courier New"/>
                <a:cs typeface="Courier New"/>
                <a:sym typeface="Courier New"/>
              </a:rPr>
              <a:t> dimensions</a:t>
            </a:r>
            <a:r>
              <a:rPr lang="en-US" sz="1050">
                <a:solidFill>
                  <a:srgbClr val="DCDCDC"/>
                </a:solidFill>
                <a:highlight>
                  <a:srgbClr val="1E1E1E"/>
                </a:highlight>
                <a:latin typeface="Courier New"/>
                <a:ea typeface="Courier New"/>
                <a:cs typeface="Courier New"/>
                <a:sym typeface="Courier New"/>
              </a:rPr>
              <a:t>[</a:t>
            </a:r>
            <a:r>
              <a:rPr lang="en-US" sz="1050">
                <a:solidFill>
                  <a:srgbClr val="B5CEA8"/>
                </a:solidFill>
                <a:highlight>
                  <a:srgbClr val="1E1E1E"/>
                </a:highlight>
                <a:latin typeface="Courier New"/>
                <a:ea typeface="Courier New"/>
                <a:cs typeface="Courier New"/>
                <a:sym typeface="Courier New"/>
              </a:rPr>
              <a:t>3</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569CD6"/>
                </a:solidFill>
                <a:highlight>
                  <a:srgbClr val="1E1E1E"/>
                </a:highlight>
                <a:latin typeface="Courier New"/>
                <a:ea typeface="Courier New"/>
                <a:cs typeface="Courier New"/>
                <a:sym typeface="Courier New"/>
              </a:rPr>
              <a:t>int</a:t>
            </a:r>
            <a:r>
              <a:rPr lang="en-US" sz="1050">
                <a:solidFill>
                  <a:srgbClr val="D4D4D4"/>
                </a:solidFill>
                <a:highlight>
                  <a:srgbClr val="1E1E1E"/>
                </a:highlight>
                <a:latin typeface="Courier New"/>
                <a:ea typeface="Courier New"/>
                <a:cs typeface="Courier New"/>
                <a:sym typeface="Courier New"/>
              </a:rPr>
              <a:t> main</a:t>
            </a:r>
            <a:r>
              <a:rPr lang="en-US" sz="1050">
                <a:solidFill>
                  <a:srgbClr val="DCDCDC"/>
                </a:solidFill>
                <a:highlight>
                  <a:srgbClr val="1E1E1E"/>
                </a:highlight>
                <a:latin typeface="Courier New"/>
                <a:ea typeface="Courier New"/>
                <a:cs typeface="Courier New"/>
                <a:sym typeface="Courier New"/>
              </a:rPr>
              <a:t>(</a:t>
            </a:r>
            <a:r>
              <a:rPr lang="en-US" sz="1050">
                <a:solidFill>
                  <a:srgbClr val="569CD6"/>
                </a:solidFill>
                <a:highlight>
                  <a:srgbClr val="1E1E1E"/>
                </a:highlight>
                <a:latin typeface="Courier New"/>
                <a:ea typeface="Courier New"/>
                <a:cs typeface="Courier New"/>
                <a:sym typeface="Courier New"/>
              </a:rPr>
              <a:t>int</a:t>
            </a:r>
            <a:r>
              <a:rPr lang="en-US" sz="1050">
                <a:solidFill>
                  <a:srgbClr val="D4D4D4"/>
                </a:solidFill>
                <a:highlight>
                  <a:srgbClr val="1E1E1E"/>
                </a:highlight>
                <a:latin typeface="Courier New"/>
                <a:ea typeface="Courier New"/>
                <a:cs typeface="Courier New"/>
                <a:sym typeface="Courier New"/>
              </a:rPr>
              <a:t> argc</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569CD6"/>
                </a:solidFill>
                <a:highlight>
                  <a:srgbClr val="1E1E1E"/>
                </a:highlight>
                <a:latin typeface="Courier New"/>
                <a:ea typeface="Courier New"/>
                <a:cs typeface="Courier New"/>
                <a:sym typeface="Courier New"/>
              </a:rPr>
              <a:t>char</a:t>
            </a:r>
            <a:r>
              <a:rPr lang="en-US" sz="1050">
                <a:solidFill>
                  <a:srgbClr val="D4D4D4"/>
                </a:solidFill>
                <a:highlight>
                  <a:srgbClr val="1E1E1E"/>
                </a:highlight>
                <a:latin typeface="Courier New"/>
                <a:ea typeface="Courier New"/>
                <a:cs typeface="Courier New"/>
                <a:sym typeface="Courier New"/>
              </a:rPr>
              <a:t>** argv</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608B4E"/>
                </a:solidFill>
                <a:highlight>
                  <a:srgbClr val="1E1E1E"/>
                </a:highlight>
                <a:latin typeface="Courier New"/>
                <a:ea typeface="Courier New"/>
                <a:cs typeface="Courier New"/>
                <a:sym typeface="Courier New"/>
              </a:rPr>
              <a:t>//int powers10[5] = {1, 10, 100, 1000, 10000};</a:t>
            </a:r>
            <a:endParaRPr sz="1050">
              <a:solidFill>
                <a:srgbClr val="608B4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   std::function</a:t>
            </a:r>
            <a:r>
              <a:rPr lang="en-US" sz="1050">
                <a:solidFill>
                  <a:srgbClr val="DCDCDC"/>
                </a:solidFill>
                <a:highlight>
                  <a:srgbClr val="1E1E1E"/>
                </a:highlight>
                <a:latin typeface="Courier New"/>
                <a:ea typeface="Courier New"/>
                <a:cs typeface="Courier New"/>
                <a:sym typeface="Courier New"/>
              </a:rPr>
              <a:t>&lt;</a:t>
            </a:r>
            <a:r>
              <a:rPr lang="en-US" sz="1050">
                <a:solidFill>
                  <a:srgbClr val="569CD6"/>
                </a:solidFill>
                <a:highlight>
                  <a:srgbClr val="1E1E1E"/>
                </a:highlight>
                <a:latin typeface="Courier New"/>
                <a:ea typeface="Courier New"/>
                <a:cs typeface="Courier New"/>
                <a:sym typeface="Courier New"/>
              </a:rPr>
              <a:t>void</a:t>
            </a:r>
            <a:r>
              <a:rPr lang="en-US" sz="1050">
                <a:solidFill>
                  <a:srgbClr val="DCDCDC"/>
                </a:solidFill>
                <a:highlight>
                  <a:srgbClr val="1E1E1E"/>
                </a:highlight>
                <a:latin typeface="Courier New"/>
                <a:ea typeface="Courier New"/>
                <a:cs typeface="Courier New"/>
                <a:sym typeface="Courier New"/>
              </a:rPr>
              <a:t>()&gt;</a:t>
            </a:r>
            <a:r>
              <a:rPr lang="en-US" sz="1050">
                <a:solidFill>
                  <a:srgbClr val="D4D4D4"/>
                </a:solidFill>
                <a:highlight>
                  <a:srgbClr val="1E1E1E"/>
                </a:highlight>
                <a:latin typeface="Courier New"/>
                <a:ea typeface="Courier New"/>
                <a:cs typeface="Courier New"/>
                <a:sym typeface="Courier New"/>
              </a:rPr>
              <a:t> no_op </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point </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Point</a:t>
            </a:r>
            <a:r>
              <a:rPr lang="en-US" sz="1050">
                <a:solidFill>
                  <a:srgbClr val="DCDCDC"/>
                </a:solidFill>
                <a:highlight>
                  <a:srgbClr val="1E1E1E"/>
                </a:highlight>
                <a:latin typeface="Courier New"/>
                <a:ea typeface="Courier New"/>
                <a:cs typeface="Courier New"/>
                <a:sym typeface="Courier New"/>
              </a:rPr>
              <a:t>()]</a:t>
            </a:r>
            <a:r>
              <a:rPr lang="en-US" sz="1050">
                <a:solidFill>
                  <a:srgbClr val="D4D4D4"/>
                </a:solidFill>
                <a:highlight>
                  <a:srgbClr val="1E1E1E"/>
                </a:highlight>
                <a:latin typeface="Courier New"/>
                <a:ea typeface="Courier New"/>
                <a:cs typeface="Courier New"/>
                <a:sym typeface="Courier New"/>
              </a:rPr>
              <a:t> </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4D4D4"/>
                </a:solidFill>
                <a:highlight>
                  <a:srgbClr val="1E1E1E"/>
                </a:highlight>
                <a:latin typeface="Courier New"/>
                <a:ea typeface="Courier New"/>
                <a:cs typeface="Courier New"/>
                <a:sym typeface="Courier New"/>
              </a:rPr>
              <a:t>   </a:t>
            </a:r>
            <a:r>
              <a:rPr lang="en-US" sz="1050">
                <a:solidFill>
                  <a:srgbClr val="569CD6"/>
                </a:solidFill>
                <a:highlight>
                  <a:srgbClr val="1E1E1E"/>
                </a:highlight>
                <a:latin typeface="Courier New"/>
                <a:ea typeface="Courier New"/>
                <a:cs typeface="Courier New"/>
                <a:sym typeface="Courier New"/>
              </a:rPr>
              <a:t>return</a:t>
            </a:r>
            <a:r>
              <a:rPr lang="en-US" sz="1050">
                <a:solidFill>
                  <a:srgbClr val="D4D4D4"/>
                </a:solidFill>
                <a:highlight>
                  <a:srgbClr val="1E1E1E"/>
                </a:highlight>
                <a:latin typeface="Courier New"/>
                <a:ea typeface="Courier New"/>
                <a:cs typeface="Courier New"/>
                <a:sym typeface="Courier New"/>
              </a:rPr>
              <a:t> </a:t>
            </a:r>
            <a:r>
              <a:rPr lang="en-US" sz="1050">
                <a:solidFill>
                  <a:srgbClr val="B5CEA8"/>
                </a:solidFill>
                <a:highlight>
                  <a:srgbClr val="1E1E1E"/>
                </a:highlight>
                <a:latin typeface="Courier New"/>
                <a:ea typeface="Courier New"/>
                <a:cs typeface="Courier New"/>
                <a:sym typeface="Courier New"/>
              </a:rPr>
              <a:t>0</a:t>
            </a: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800">
                <a:latin typeface="Spectral"/>
                <a:ea typeface="Spectral"/>
                <a:cs typeface="Spectral"/>
                <a:sym typeface="Spectral"/>
              </a:rPr>
              <a:t>GCC and Clang will compile this dramatically differently…</a:t>
            </a:r>
            <a:endParaRPr sz="1050">
              <a:solidFill>
                <a:srgbClr val="DCDCDC"/>
              </a:solidFill>
              <a:highlight>
                <a:srgbClr val="1E1E1E"/>
              </a:highlight>
              <a:latin typeface="Courier New"/>
              <a:ea typeface="Courier New"/>
              <a:cs typeface="Courier New"/>
              <a:sym typeface="Courier New"/>
            </a:endParaRPr>
          </a:p>
          <a:p>
            <a:pPr indent="0" lvl="0" marL="0" marR="0" rtl="0" algn="l">
              <a:lnSpc>
                <a:spcPct val="100000"/>
              </a:lnSpc>
              <a:spcBef>
                <a:spcPts val="1000"/>
              </a:spcBef>
              <a:spcAft>
                <a:spcPts val="0"/>
              </a:spcAft>
              <a:buClr>
                <a:srgbClr val="000000"/>
              </a:buClr>
              <a:buSzPts val="1800"/>
              <a:buFont typeface="Arial"/>
              <a:buNone/>
            </a:pPr>
            <a:r>
              <a:t/>
            </a:r>
            <a:endParaRPr sz="1800">
              <a:latin typeface="Spectral"/>
              <a:ea typeface="Spectral"/>
              <a:cs typeface="Spectral"/>
              <a:sym typeface="Spectral"/>
            </a:endParaRPr>
          </a:p>
        </p:txBody>
      </p:sp>
      <p:sp>
        <p:nvSpPr>
          <p:cNvPr id="323" name="Google Shape;323;p10"/>
          <p:cNvSpPr txBox="1"/>
          <p:nvPr/>
        </p:nvSpPr>
        <p:spPr>
          <a:xfrm>
            <a:off x="1103100" y="5568150"/>
            <a:ext cx="998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Spectral"/>
                <a:ea typeface="Spectral"/>
                <a:cs typeface="Spectral"/>
                <a:sym typeface="Spectral"/>
              </a:rPr>
              <a:t>A compiler is a program that translate high level </a:t>
            </a:r>
            <a:r>
              <a:rPr lang="en-US" sz="1600">
                <a:solidFill>
                  <a:schemeClr val="dk1"/>
                </a:solidFill>
                <a:latin typeface="Spectral"/>
                <a:ea typeface="Spectral"/>
                <a:cs typeface="Spectral"/>
                <a:sym typeface="Spectral"/>
              </a:rPr>
              <a:t>languages</a:t>
            </a:r>
            <a:r>
              <a:rPr lang="en-US" sz="1600">
                <a:solidFill>
                  <a:schemeClr val="dk1"/>
                </a:solidFill>
                <a:latin typeface="Spectral"/>
                <a:ea typeface="Spectral"/>
                <a:cs typeface="Spectral"/>
                <a:sym typeface="Spectral"/>
              </a:rPr>
              <a:t> (Python, C++, etc.) into machine code (binary) that a computer’s processor can execute directly</a:t>
            </a:r>
            <a:endParaRPr sz="1600">
              <a:solidFill>
                <a:schemeClr val="dk1"/>
              </a:solidFill>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1f0f05d244_0_7"/>
          <p:cNvSpPr txBox="1"/>
          <p:nvPr>
            <p:ph type="title"/>
          </p:nvPr>
        </p:nvSpPr>
        <p:spPr>
          <a:xfrm>
            <a:off x="838200" y="895350"/>
            <a:ext cx="3247800" cy="6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a:latin typeface="Spectral"/>
                <a:ea typeface="Spectral"/>
                <a:cs typeface="Spectral"/>
                <a:sym typeface="Spectral"/>
              </a:rPr>
              <a:t>Exponentiation</a:t>
            </a:r>
            <a:endParaRPr>
              <a:latin typeface="Spectral"/>
              <a:ea typeface="Spectral"/>
              <a:cs typeface="Spectral"/>
              <a:sym typeface="Spectral"/>
            </a:endParaRPr>
          </a:p>
        </p:txBody>
      </p:sp>
      <p:sp>
        <p:nvSpPr>
          <p:cNvPr id="330" name="Google Shape;330;g31f0f05d244_0_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31" name="Google Shape;331;g31f0f05d244_0_7"/>
          <p:cNvSpPr txBox="1"/>
          <p:nvPr/>
        </p:nvSpPr>
        <p:spPr>
          <a:xfrm>
            <a:off x="838200" y="1659225"/>
            <a:ext cx="9628800" cy="8601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chemeClr val="dk1"/>
              </a:buClr>
              <a:buSzPts val="1800"/>
              <a:buFont typeface="Arial"/>
              <a:buNone/>
            </a:pPr>
            <a:r>
              <a:rPr lang="en-US" sz="1800">
                <a:solidFill>
                  <a:schemeClr val="dk1"/>
                </a:solidFill>
                <a:latin typeface="Spectral"/>
                <a:ea typeface="Spectral"/>
                <a:cs typeface="Spectral"/>
                <a:sym typeface="Spectral"/>
              </a:rPr>
              <a:t>Exponentiation can be slow, since glibc’s std::pow is a </a:t>
            </a:r>
            <a:r>
              <a:rPr b="1" lang="en-US" sz="1800">
                <a:solidFill>
                  <a:schemeClr val="dk1"/>
                </a:solidFill>
                <a:latin typeface="Spectral"/>
                <a:ea typeface="Spectral"/>
                <a:cs typeface="Spectral"/>
                <a:sym typeface="Spectral"/>
              </a:rPr>
              <a:t>transcendental function (</a:t>
            </a:r>
            <a:r>
              <a:rPr lang="en-US" sz="1800">
                <a:solidFill>
                  <a:schemeClr val="dk1"/>
                </a:solidFill>
                <a:latin typeface="Spectral"/>
                <a:ea typeface="Spectral"/>
                <a:cs typeface="Spectral"/>
                <a:sym typeface="Spectral"/>
              </a:rPr>
              <a:t>meaning it will try to get a correct answer quickly first, then it will try to get a correct answer slowly if that fails). </a:t>
            </a:r>
            <a:endParaRPr i="0" sz="1800" u="none" cap="none" strike="noStrike">
              <a:solidFill>
                <a:schemeClr val="dk1"/>
              </a:solidFill>
              <a:latin typeface="Spectral"/>
              <a:ea typeface="Spectral"/>
              <a:cs typeface="Spectral"/>
              <a:sym typeface="Spectral"/>
            </a:endParaRPr>
          </a:p>
          <a:p>
            <a:pPr indent="0" lvl="0" marL="0" marR="0" rtl="0" algn="l">
              <a:lnSpc>
                <a:spcPct val="100000"/>
              </a:lnSpc>
              <a:spcBef>
                <a:spcPts val="1000"/>
              </a:spcBef>
              <a:spcAft>
                <a:spcPts val="0"/>
              </a:spcAft>
              <a:buClr>
                <a:srgbClr val="000000"/>
              </a:buClr>
              <a:buSzPts val="1800"/>
              <a:buFont typeface="Arial"/>
              <a:buNone/>
            </a:pPr>
            <a:r>
              <a:t/>
            </a:r>
            <a:endParaRPr b="0" i="0" sz="1800" u="none" cap="none" strike="noStrike">
              <a:solidFill>
                <a:srgbClr val="000000"/>
              </a:solidFill>
              <a:latin typeface="Spectral"/>
              <a:ea typeface="Spectral"/>
              <a:cs typeface="Spectral"/>
              <a:sym typeface="Spectral"/>
            </a:endParaRPr>
          </a:p>
        </p:txBody>
      </p:sp>
      <p:pic>
        <p:nvPicPr>
          <p:cNvPr id="332" name="Google Shape;332;g31f0f05d244_0_7"/>
          <p:cNvPicPr preferRelativeResize="0"/>
          <p:nvPr/>
        </p:nvPicPr>
        <p:blipFill rotWithShape="1">
          <a:blip r:embed="rId3">
            <a:alphaModFix/>
          </a:blip>
          <a:srcRect b="15876" l="0" r="0" t="33577"/>
          <a:stretch/>
        </p:blipFill>
        <p:spPr>
          <a:xfrm>
            <a:off x="3406750" y="3696725"/>
            <a:ext cx="5378500" cy="2038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4255e9ed5c_0_35"/>
          <p:cNvSpPr txBox="1"/>
          <p:nvPr>
            <p:ph type="ctrTitle"/>
          </p:nvPr>
        </p:nvSpPr>
        <p:spPr>
          <a:xfrm>
            <a:off x="6991350" y="406400"/>
            <a:ext cx="4179600" cy="1392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Performance Testing</a:t>
            </a:r>
            <a:endParaRPr>
              <a:latin typeface="Spectral"/>
              <a:ea typeface="Spectral"/>
              <a:cs typeface="Spectral"/>
              <a:sym typeface="Spectral"/>
            </a:endParaRPr>
          </a:p>
        </p:txBody>
      </p:sp>
      <p:sp>
        <p:nvSpPr>
          <p:cNvPr id="339" name="Google Shape;339;g34255e9ed5c_0_35"/>
          <p:cNvSpPr txBox="1"/>
          <p:nvPr>
            <p:ph type="ctrTitle"/>
          </p:nvPr>
        </p:nvSpPr>
        <p:spPr>
          <a:xfrm>
            <a:off x="5951850" y="3503825"/>
            <a:ext cx="5684100" cy="2829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a:t>
            </a:r>
            <a:r>
              <a:rPr i="1" lang="en-US" sz="1800">
                <a:latin typeface="Spectral"/>
                <a:ea typeface="Spectral"/>
                <a:cs typeface="Spectral"/>
                <a:sym typeface="Spectral"/>
              </a:rPr>
              <a:t>Program testing can be used to show the presence of bugs, but never to show their absence!”</a:t>
            </a:r>
            <a:endParaRPr i="1" sz="1800">
              <a:latin typeface="Spectral"/>
              <a:ea typeface="Spectral"/>
              <a:cs typeface="Spectral"/>
              <a:sym typeface="Spectral"/>
            </a:endParaRPr>
          </a:p>
          <a:p>
            <a:pPr indent="-342900" lvl="0" marL="457200" rtl="0" algn="l">
              <a:lnSpc>
                <a:spcPct val="90000"/>
              </a:lnSpc>
              <a:spcBef>
                <a:spcPts val="0"/>
              </a:spcBef>
              <a:spcAft>
                <a:spcPts val="0"/>
              </a:spcAft>
              <a:buSzPts val="1800"/>
              <a:buFont typeface="Spectral"/>
              <a:buChar char="-"/>
            </a:pPr>
            <a:r>
              <a:rPr i="1" lang="en-US" sz="1800">
                <a:latin typeface="Spectral"/>
                <a:ea typeface="Spectral"/>
                <a:cs typeface="Spectral"/>
                <a:sym typeface="Spectral"/>
              </a:rPr>
              <a:t>Edsger Djikstra</a:t>
            </a:r>
            <a:endParaRPr i="1" sz="1800">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4255e9ed5c_0_42"/>
          <p:cNvSpPr txBox="1"/>
          <p:nvPr>
            <p:ph type="title"/>
          </p:nvPr>
        </p:nvSpPr>
        <p:spPr>
          <a:xfrm>
            <a:off x="838200" y="895350"/>
            <a:ext cx="5093100" cy="6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a:latin typeface="Spectral"/>
                <a:ea typeface="Spectral"/>
                <a:cs typeface="Spectral"/>
                <a:sym typeface="Spectral"/>
              </a:rPr>
              <a:t>Measuring performance</a:t>
            </a:r>
            <a:endParaRPr>
              <a:latin typeface="Spectral"/>
              <a:ea typeface="Spectral"/>
              <a:cs typeface="Spectral"/>
              <a:sym typeface="Spectral"/>
            </a:endParaRPr>
          </a:p>
        </p:txBody>
      </p:sp>
      <p:sp>
        <p:nvSpPr>
          <p:cNvPr id="346" name="Google Shape;346;g34255e9ed5c_0_42"/>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47" name="Google Shape;347;g34255e9ed5c_0_42"/>
          <p:cNvSpPr txBox="1"/>
          <p:nvPr/>
        </p:nvSpPr>
        <p:spPr>
          <a:xfrm>
            <a:off x="838200" y="1659225"/>
            <a:ext cx="9628800" cy="3571800"/>
          </a:xfrm>
          <a:prstGeom prst="rect">
            <a:avLst/>
          </a:prstGeom>
          <a:noFill/>
          <a:ln>
            <a:noFill/>
          </a:ln>
        </p:spPr>
        <p:txBody>
          <a:bodyPr anchorCtr="0" anchor="t" bIns="45700" lIns="91425" spcFirstLastPara="1" rIns="91425" wrap="square" tIns="0">
            <a:noAutofit/>
          </a:bodyPr>
          <a:lstStyle/>
          <a:p>
            <a:pPr indent="-342900" lvl="0" marL="457200" marR="0" rtl="0" algn="l">
              <a:lnSpc>
                <a:spcPct val="100000"/>
              </a:lnSpc>
              <a:spcBef>
                <a:spcPts val="100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Two main ways: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Profiling: examining what code is doing</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Benchmarking: timing the speed of a system</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They are not the same. Profiling is used to catch unexpected actions taken by code, and improvements in results on that front do not automatically imply that code is running faster</a:t>
            </a:r>
            <a:endParaRPr sz="1800">
              <a:solidFill>
                <a:schemeClr val="dk1"/>
              </a:solidFill>
              <a:latin typeface="Spectral"/>
              <a:ea typeface="Spectral"/>
              <a:cs typeface="Spectral"/>
              <a:sym typeface="Spectral"/>
            </a:endParaRPr>
          </a:p>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                                            </a:t>
            </a:r>
            <a:endParaRPr b="0" i="0" sz="1800" u="none" cap="none" strike="noStrike">
              <a:solidFill>
                <a:srgbClr val="000000"/>
              </a:solidFill>
              <a:latin typeface="Spectral"/>
              <a:ea typeface="Spectral"/>
              <a:cs typeface="Spectral"/>
              <a:sym typeface="Spectral"/>
            </a:endParaRPr>
          </a:p>
        </p:txBody>
      </p:sp>
      <p:pic>
        <p:nvPicPr>
          <p:cNvPr id="348" name="Google Shape;348;g34255e9ed5c_0_42"/>
          <p:cNvPicPr preferRelativeResize="0"/>
          <p:nvPr/>
        </p:nvPicPr>
        <p:blipFill>
          <a:blip r:embed="rId3">
            <a:alphaModFix/>
          </a:blip>
          <a:stretch>
            <a:fillRect/>
          </a:stretch>
        </p:blipFill>
        <p:spPr>
          <a:xfrm>
            <a:off x="4142075" y="3066450"/>
            <a:ext cx="7524774" cy="328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3afd32deae_0_0"/>
          <p:cNvSpPr txBox="1"/>
          <p:nvPr>
            <p:ph type="ctrTitle"/>
          </p:nvPr>
        </p:nvSpPr>
        <p:spPr>
          <a:xfrm>
            <a:off x="6991350" y="487018"/>
            <a:ext cx="4179600" cy="3377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But first…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014c06969f_0_1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55" name="Google Shape;355;g3014c06969f_0_17"/>
          <p:cNvSpPr txBox="1"/>
          <p:nvPr/>
        </p:nvSpPr>
        <p:spPr>
          <a:xfrm>
            <a:off x="8845400" y="619150"/>
            <a:ext cx="2972400" cy="57372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The method of perf testing used at most HFT firms. </a:t>
            </a:r>
            <a:endParaRPr b="0" i="0" sz="1800" u="none" cap="none" strike="noStrike">
              <a:solidFill>
                <a:srgbClr val="000000"/>
              </a:solidFill>
              <a:latin typeface="Spectral"/>
              <a:ea typeface="Spectral"/>
              <a:cs typeface="Spectral"/>
              <a:sym typeface="Spectral"/>
            </a:endParaRPr>
          </a:p>
        </p:txBody>
      </p:sp>
      <p:pic>
        <p:nvPicPr>
          <p:cNvPr id="356" name="Google Shape;356;g3014c06969f_0_17"/>
          <p:cNvPicPr preferRelativeResize="0"/>
          <p:nvPr/>
        </p:nvPicPr>
        <p:blipFill>
          <a:blip r:embed="rId3">
            <a:alphaModFix/>
          </a:blip>
          <a:stretch>
            <a:fillRect/>
          </a:stretch>
        </p:blipFill>
        <p:spPr>
          <a:xfrm>
            <a:off x="389250" y="255375"/>
            <a:ext cx="8211075" cy="61583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4255e9ed5c_0_52"/>
          <p:cNvSpPr txBox="1"/>
          <p:nvPr>
            <p:ph type="title"/>
          </p:nvPr>
        </p:nvSpPr>
        <p:spPr>
          <a:xfrm>
            <a:off x="838200" y="337198"/>
            <a:ext cx="5655300" cy="1536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Conclusion:</a:t>
            </a:r>
            <a:endParaRPr>
              <a:latin typeface="Spectral"/>
              <a:ea typeface="Spectral"/>
              <a:cs typeface="Spectral"/>
              <a:sym typeface="Spectral"/>
            </a:endParaRPr>
          </a:p>
        </p:txBody>
      </p:sp>
      <p:sp>
        <p:nvSpPr>
          <p:cNvPr id="363" name="Google Shape;363;g34255e9ed5c_0_52"/>
          <p:cNvSpPr txBox="1"/>
          <p:nvPr>
            <p:ph idx="2" type="body"/>
          </p:nvPr>
        </p:nvSpPr>
        <p:spPr>
          <a:xfrm>
            <a:off x="838200" y="2097875"/>
            <a:ext cx="9963600" cy="4034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Knowledge of C++ is critical, but it goes deeper than that. You also need to know your compiler, operating system, and hardware like the back of your hand</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Do everything you can to simplify runtime logic (minimize branches, help your cache help you, approximate wherever possible instead of pursuing perfect accuracy)</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At HFT scale, you can’t run testing/benchmarking tools on the same device as the execution of test code, since the tools will interfere with the code</a:t>
            </a:r>
            <a:endParaRPr>
              <a:latin typeface="Spectral"/>
              <a:ea typeface="Spectral"/>
              <a:cs typeface="Spectral"/>
              <a:sym typeface="Spectral"/>
            </a:endParaRPr>
          </a:p>
        </p:txBody>
      </p:sp>
      <p:sp>
        <p:nvSpPr>
          <p:cNvPr id="364" name="Google Shape;364;g34255e9ed5c_0_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1ed06a8a02_0_4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71" name="Google Shape;371;g31ed06a8a02_0_45"/>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The Development Vertical</a:t>
            </a:r>
            <a:endParaRPr b="0" i="0" sz="3200" u="none" cap="none" strike="noStrike">
              <a:solidFill>
                <a:schemeClr val="dk1"/>
              </a:solidFill>
              <a:latin typeface="Spectral"/>
              <a:ea typeface="Spectral"/>
              <a:cs typeface="Spectral"/>
              <a:sym typeface="Spectral"/>
            </a:endParaRPr>
          </a:p>
        </p:txBody>
      </p:sp>
      <p:sp>
        <p:nvSpPr>
          <p:cNvPr id="372" name="Google Shape;372;g31ed06a8a02_0_45"/>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
        <p:nvSpPr>
          <p:cNvPr id="373" name="Google Shape;373;g31ed06a8a02_0_45"/>
          <p:cNvSpPr txBox="1"/>
          <p:nvPr/>
        </p:nvSpPr>
        <p:spPr>
          <a:xfrm>
            <a:off x="1666500" y="1944800"/>
            <a:ext cx="9532500" cy="4411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b="0" i="0" lang="en-US" sz="1800" u="none" cap="none" strike="noStrike">
                <a:solidFill>
                  <a:schemeClr val="dk1"/>
                </a:solidFill>
                <a:latin typeface="Spectral"/>
                <a:ea typeface="Spectral"/>
                <a:cs typeface="Spectral"/>
                <a:sym typeface="Spectral"/>
              </a:rPr>
              <a:t>Quant developers, in general, develop software tools to facilitate research and trading. Examples include low-latency trading systems and data visualization software.</a:t>
            </a:r>
            <a:endParaRPr b="0" i="0" sz="1800" u="none" cap="none" strike="noStrike">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b="0" i="0" lang="en-US" sz="1800" u="none" cap="none" strike="noStrike">
                <a:solidFill>
                  <a:schemeClr val="dk1"/>
                </a:solidFill>
                <a:latin typeface="Spectral"/>
                <a:ea typeface="Spectral"/>
                <a:cs typeface="Spectral"/>
                <a:sym typeface="Spectral"/>
              </a:rPr>
              <a:t>The Development vertical at CWRU Quants will work on a comprehensive backtesting framework that the Research and Trading verticals will use</a:t>
            </a:r>
            <a:r>
              <a:rPr lang="en-US" sz="1800">
                <a:solidFill>
                  <a:schemeClr val="dk1"/>
                </a:solidFill>
                <a:latin typeface="Spectral"/>
                <a:ea typeface="Spectral"/>
                <a:cs typeface="Spectral"/>
                <a:sym typeface="Spectral"/>
              </a:rPr>
              <a:t> </a:t>
            </a:r>
            <a:r>
              <a:rPr b="0" i="0" lang="en-US" sz="1800" u="none" cap="none" strike="noStrike">
                <a:solidFill>
                  <a:schemeClr val="dk1"/>
                </a:solidFill>
                <a:latin typeface="Spectral"/>
                <a:ea typeface="Spectral"/>
                <a:cs typeface="Spectral"/>
                <a:sym typeface="Spectral"/>
              </a:rPr>
              <a:t>to backtest their strategies.</a:t>
            </a:r>
            <a:endParaRPr b="0" i="0" sz="1800" u="none" cap="none" strike="noStrike">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b="0" i="0" lang="en-US" sz="1800" u="none" cap="none" strike="noStrike">
                <a:solidFill>
                  <a:schemeClr val="dk1"/>
                </a:solidFill>
                <a:latin typeface="Spectral"/>
                <a:ea typeface="Spectral"/>
                <a:cs typeface="Spectral"/>
                <a:sym typeface="Spectral"/>
              </a:rPr>
              <a:t>We </a:t>
            </a:r>
            <a:r>
              <a:rPr lang="en-US" sz="1800">
                <a:solidFill>
                  <a:schemeClr val="dk1"/>
                </a:solidFill>
                <a:latin typeface="Spectral"/>
                <a:ea typeface="Spectral"/>
                <a:cs typeface="Spectral"/>
                <a:sym typeface="Spectral"/>
              </a:rPr>
              <a:t>currently have a working product! You can install it on your machine </a:t>
            </a:r>
            <a:r>
              <a:rPr b="1" lang="en-US" sz="1800">
                <a:solidFill>
                  <a:schemeClr val="dk1"/>
                </a:solidFill>
                <a:latin typeface="Spectral"/>
                <a:ea typeface="Spectral"/>
                <a:cs typeface="Spectral"/>
                <a:sym typeface="Spectral"/>
              </a:rPr>
              <a:t>right now!    </a:t>
            </a:r>
            <a:r>
              <a:rPr lang="en-US" sz="1800">
                <a:solidFill>
                  <a:schemeClr val="dk1"/>
                </a:solidFill>
                <a:latin typeface="Spectral"/>
                <a:ea typeface="Spectral"/>
                <a:cs typeface="Spectral"/>
                <a:sym typeface="Spectral"/>
              </a:rPr>
              <a:t>pip install -i https://test.pypi.org/simple/ cwrubacktest</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It currently has: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improved and more modular rebalancing logic</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more customization over fee model in the simulation</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more realistic trade execution logic</a:t>
            </a:r>
            <a:endParaRPr sz="1800">
              <a:solidFill>
                <a:schemeClr val="dk1"/>
              </a:solidFill>
              <a:latin typeface="Spectral"/>
              <a:ea typeface="Spectral"/>
              <a:cs typeface="Spectral"/>
              <a:sym typeface="Spectral"/>
            </a:endParaRPr>
          </a:p>
          <a:p>
            <a:pPr indent="0" lvl="0" marL="45720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over the main open-source backtesting frameworks!</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We need developers to work on:</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better performance statistics and plotting</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support for more strategies and signals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 test suite</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and more</a:t>
            </a:r>
            <a:endParaRPr sz="1800">
              <a:solidFill>
                <a:schemeClr val="dk1"/>
              </a:solidFill>
              <a:latin typeface="Spectral"/>
              <a:ea typeface="Spectral"/>
              <a:cs typeface="Spectral"/>
              <a:sym typeface="Spectr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31cb0b93e07_2_0"/>
          <p:cNvSpPr txBox="1"/>
          <p:nvPr>
            <p:ph type="title"/>
          </p:nvPr>
        </p:nvSpPr>
        <p:spPr>
          <a:xfrm>
            <a:off x="838200" y="157625"/>
            <a:ext cx="10515600" cy="1325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2800"/>
              <a:buNone/>
            </a:pPr>
            <a:r>
              <a:rPr lang="en-US">
                <a:latin typeface="Spectral"/>
                <a:ea typeface="Spectral"/>
                <a:cs typeface="Spectral"/>
                <a:sym typeface="Spectral"/>
              </a:rPr>
              <a:t>The Trading Vertical</a:t>
            </a:r>
            <a:endParaRPr>
              <a:latin typeface="Spectral"/>
              <a:ea typeface="Spectral"/>
              <a:cs typeface="Spectral"/>
              <a:sym typeface="Spectral"/>
            </a:endParaRPr>
          </a:p>
        </p:txBody>
      </p:sp>
      <p:sp>
        <p:nvSpPr>
          <p:cNvPr id="380" name="Google Shape;380;g31cb0b93e07_2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81" name="Google Shape;381;g31cb0b93e07_2_0"/>
          <p:cNvPicPr preferRelativeResize="0"/>
          <p:nvPr/>
        </p:nvPicPr>
        <p:blipFill rotWithShape="1">
          <a:blip r:embed="rId3">
            <a:alphaModFix/>
          </a:blip>
          <a:srcRect b="0" l="0" r="0" t="0"/>
          <a:stretch/>
        </p:blipFill>
        <p:spPr>
          <a:xfrm>
            <a:off x="9209325" y="2612675"/>
            <a:ext cx="2554900" cy="4108775"/>
          </a:xfrm>
          <a:prstGeom prst="rect">
            <a:avLst/>
          </a:prstGeom>
          <a:noFill/>
          <a:ln>
            <a:noFill/>
          </a:ln>
        </p:spPr>
      </p:pic>
      <p:sp>
        <p:nvSpPr>
          <p:cNvPr id="382" name="Google Shape;382;g31cb0b93e07_2_0"/>
          <p:cNvSpPr txBox="1"/>
          <p:nvPr/>
        </p:nvSpPr>
        <p:spPr>
          <a:xfrm>
            <a:off x="364750" y="1573725"/>
            <a:ext cx="8742000" cy="4958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H</a:t>
            </a:r>
            <a:r>
              <a:rPr b="0" i="0" lang="en-US" sz="2200" u="none" cap="none" strike="noStrike">
                <a:solidFill>
                  <a:schemeClr val="dk1"/>
                </a:solidFill>
                <a:latin typeface="Spectral"/>
                <a:ea typeface="Spectral"/>
                <a:cs typeface="Spectral"/>
                <a:sym typeface="Spectral"/>
              </a:rPr>
              <a:t>ave large number (212 ) </a:t>
            </a:r>
            <a:r>
              <a:rPr lang="en-US" sz="2200">
                <a:solidFill>
                  <a:schemeClr val="dk1"/>
                </a:solidFill>
                <a:latin typeface="Spectral"/>
                <a:ea typeface="Spectral"/>
                <a:cs typeface="Spectral"/>
                <a:sym typeface="Spectral"/>
              </a:rPr>
              <a:t>of </a:t>
            </a:r>
            <a:r>
              <a:rPr b="0" i="0" lang="en-US" sz="2200" u="none" cap="none" strike="noStrike">
                <a:solidFill>
                  <a:schemeClr val="dk1"/>
                </a:solidFill>
                <a:latin typeface="Spectral"/>
                <a:ea typeface="Spectral"/>
                <a:cs typeface="Spectral"/>
                <a:sym typeface="Spectral"/>
              </a:rPr>
              <a:t>already-established predictive signals</a:t>
            </a:r>
            <a:endParaRPr b="0" i="0" sz="2200" u="none" cap="none" strike="noStrike">
              <a:solidFill>
                <a:schemeClr val="dk1"/>
              </a:solidFill>
              <a:latin typeface="Spectral"/>
              <a:ea typeface="Spectral"/>
              <a:cs typeface="Spectral"/>
              <a:sym typeface="Spectral"/>
            </a:endParaRPr>
          </a:p>
          <a:p>
            <a:pPr indent="-368300" lvl="0" marL="457200" marR="0" rtl="0" algn="l">
              <a:lnSpc>
                <a:spcPct val="100000"/>
              </a:lnSpc>
              <a:spcBef>
                <a:spcPts val="0"/>
              </a:spcBef>
              <a:spcAft>
                <a:spcPts val="0"/>
              </a:spcAft>
              <a:buClr>
                <a:schemeClr val="dk1"/>
              </a:buClr>
              <a:buSzPts val="2200"/>
              <a:buFont typeface="Spectral"/>
              <a:buChar char="●"/>
            </a:pPr>
            <a:r>
              <a:rPr b="0" i="0" lang="en-US" sz="2200" u="none" cap="none" strike="noStrike">
                <a:solidFill>
                  <a:schemeClr val="dk1"/>
                </a:solidFill>
                <a:latin typeface="Spectral"/>
                <a:ea typeface="Spectral"/>
                <a:cs typeface="Spectral"/>
                <a:sym typeface="Spectral"/>
              </a:rPr>
              <a:t>We also have the monthly returns, volume, shares outstanding, etc. of many stocks</a:t>
            </a:r>
            <a:endParaRPr b="0" i="0" sz="2200" u="none" cap="none" strike="noStrike">
              <a:solidFill>
                <a:schemeClr val="dk1"/>
              </a:solidFill>
              <a:latin typeface="Spectral"/>
              <a:ea typeface="Spectral"/>
              <a:cs typeface="Spectral"/>
              <a:sym typeface="Spectral"/>
            </a:endParaRPr>
          </a:p>
          <a:p>
            <a:pPr indent="-368300" lvl="0" marL="457200" marR="0" rtl="0" algn="l">
              <a:lnSpc>
                <a:spcPct val="100000"/>
              </a:lnSpc>
              <a:spcBef>
                <a:spcPts val="0"/>
              </a:spcBef>
              <a:spcAft>
                <a:spcPts val="0"/>
              </a:spcAft>
              <a:buClr>
                <a:schemeClr val="dk1"/>
              </a:buClr>
              <a:buSzPts val="2200"/>
              <a:buFont typeface="Spectral"/>
              <a:buChar char="●"/>
            </a:pPr>
            <a:r>
              <a:rPr b="0" i="0" lang="en-US" sz="2200" u="none" cap="none" strike="noStrike">
                <a:solidFill>
                  <a:schemeClr val="dk1"/>
                </a:solidFill>
                <a:latin typeface="Spectral"/>
                <a:ea typeface="Spectral"/>
                <a:cs typeface="Spectral"/>
                <a:sym typeface="Spectral"/>
              </a:rPr>
              <a:t>Together, we will investigate what signals are the most effective (and in which industries too)</a:t>
            </a:r>
            <a:endParaRPr b="0" i="0" sz="2200" u="none" cap="none" strike="noStrike">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2200">
              <a:solidFill>
                <a:schemeClr val="dk1"/>
              </a:solidFill>
              <a:latin typeface="Spectral"/>
              <a:ea typeface="Spectral"/>
              <a:cs typeface="Spectral"/>
              <a:sym typeface="Spectral"/>
            </a:endParaRPr>
          </a:p>
          <a:p>
            <a:pPr indent="-368300" lvl="0" marL="457200" marR="0" rtl="0" algn="l">
              <a:lnSpc>
                <a:spcPct val="100000"/>
              </a:lnSpc>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Currently working on </a:t>
            </a:r>
            <a:r>
              <a:rPr lang="en-US" sz="2200">
                <a:solidFill>
                  <a:schemeClr val="dk1"/>
                </a:solidFill>
                <a:latin typeface="Spectral"/>
                <a:ea typeface="Spectral"/>
                <a:cs typeface="Spectral"/>
                <a:sym typeface="Spectral"/>
              </a:rPr>
              <a:t>methodology</a:t>
            </a:r>
            <a:r>
              <a:rPr lang="en-US" sz="2200">
                <a:solidFill>
                  <a:schemeClr val="dk1"/>
                </a:solidFill>
                <a:latin typeface="Spectral"/>
                <a:ea typeface="Spectral"/>
                <a:cs typeface="Spectral"/>
                <a:sym typeface="Spectral"/>
              </a:rPr>
              <a:t> and framework</a:t>
            </a:r>
            <a:endParaRPr sz="2200">
              <a:solidFill>
                <a:schemeClr val="dk1"/>
              </a:solidFill>
              <a:latin typeface="Spectral"/>
              <a:ea typeface="Spectral"/>
              <a:cs typeface="Spectral"/>
              <a:sym typeface="Spectral"/>
            </a:endParaRPr>
          </a:p>
          <a:p>
            <a:pPr indent="-368300" lvl="1" marL="914400" marR="0" rtl="0" algn="l">
              <a:lnSpc>
                <a:spcPct val="100000"/>
              </a:lnSpc>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Later, just plug-in different inputs and see what works best</a:t>
            </a:r>
            <a:endParaRPr sz="2200">
              <a:solidFill>
                <a:schemeClr val="dk1"/>
              </a:solidFill>
              <a:latin typeface="Spectral"/>
              <a:ea typeface="Spectral"/>
              <a:cs typeface="Spectral"/>
              <a:sym typeface="Spectr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1cc0060b80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89" name="Google Shape;389;g31cc0060b80_0_0"/>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The Research Vertical</a:t>
            </a:r>
            <a:endParaRPr b="0" i="0" sz="3200" u="none" cap="none" strike="noStrike">
              <a:solidFill>
                <a:schemeClr val="dk1"/>
              </a:solidFill>
              <a:latin typeface="Spectral"/>
              <a:ea typeface="Spectral"/>
              <a:cs typeface="Spectral"/>
              <a:sym typeface="Spectral"/>
            </a:endParaRPr>
          </a:p>
        </p:txBody>
      </p:sp>
      <p:sp>
        <p:nvSpPr>
          <p:cNvPr id="390" name="Google Shape;390;g31cc0060b80_0_0"/>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
        <p:nvSpPr>
          <p:cNvPr id="391" name="Google Shape;391;g31cc0060b80_0_0"/>
          <p:cNvSpPr txBox="1"/>
          <p:nvPr/>
        </p:nvSpPr>
        <p:spPr>
          <a:xfrm>
            <a:off x="1666500" y="1946500"/>
            <a:ext cx="95325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We are currently doing sentiment and semantic analysis on earnings transcripts, and hope to mine a large feature set to eventually train various ML algorithms on this fall semester</a:t>
            </a:r>
            <a:endParaRPr b="0" i="0" sz="1800" u="none" cap="none" strike="noStrike">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We work mainly in python, and do a lot of paper reading to understand where the level of academia is at, and what we can do to </a:t>
            </a:r>
            <a:r>
              <a:rPr lang="en-US" sz="1800">
                <a:solidFill>
                  <a:schemeClr val="dk1"/>
                </a:solidFill>
                <a:latin typeface="Spectral"/>
                <a:ea typeface="Spectral"/>
                <a:cs typeface="Spectral"/>
                <a:sym typeface="Spectral"/>
              </a:rPr>
              <a:t>continue building out our features</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Timeline</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Spring25: Build out feature set</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Summer25: Build out feature set + add labels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Fall25: Algorithm development</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4257e1450b_52_9"/>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98" name="Google Shape;398;g34257e1450b_52_9"/>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The </a:t>
            </a:r>
            <a:r>
              <a:rPr lang="en-US" sz="3200">
                <a:solidFill>
                  <a:schemeClr val="dk1"/>
                </a:solidFill>
                <a:latin typeface="Spectral"/>
                <a:ea typeface="Spectral"/>
                <a:cs typeface="Spectral"/>
                <a:sym typeface="Spectral"/>
              </a:rPr>
              <a:t>Education Vertical</a:t>
            </a:r>
            <a:endParaRPr b="0" i="0" sz="3200" u="none" cap="none" strike="noStrike">
              <a:solidFill>
                <a:schemeClr val="dk1"/>
              </a:solidFill>
              <a:latin typeface="Spectral"/>
              <a:ea typeface="Spectral"/>
              <a:cs typeface="Spectral"/>
              <a:sym typeface="Spectral"/>
            </a:endParaRPr>
          </a:p>
        </p:txBody>
      </p:sp>
      <p:sp>
        <p:nvSpPr>
          <p:cNvPr id="399" name="Google Shape;399;g34257e1450b_52_9"/>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
        <p:nvSpPr>
          <p:cNvPr id="400" name="Google Shape;400;g34257e1450b_52_9"/>
          <p:cNvSpPr txBox="1"/>
          <p:nvPr/>
        </p:nvSpPr>
        <p:spPr>
          <a:xfrm>
            <a:off x="1666500" y="1946500"/>
            <a:ext cx="9532500" cy="402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Spectral"/>
              <a:ea typeface="Spectral"/>
              <a:cs typeface="Spectral"/>
              <a:sym typeface="Spectral"/>
            </a:endParaRPr>
          </a:p>
        </p:txBody>
      </p:sp>
      <p:sp>
        <p:nvSpPr>
          <p:cNvPr id="401" name="Google Shape;401;g34257e1450b_52_9"/>
          <p:cNvSpPr txBox="1"/>
          <p:nvPr/>
        </p:nvSpPr>
        <p:spPr>
          <a:xfrm>
            <a:off x="1666500" y="1946500"/>
            <a:ext cx="95325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Continue working on our volatility project, which we will deliver in a few weeks</a:t>
            </a:r>
            <a:endParaRPr sz="1800">
              <a:solidFill>
                <a:schemeClr val="dk1"/>
              </a:solidFill>
              <a:latin typeface="Spectral"/>
              <a:ea typeface="Spectral"/>
              <a:cs typeface="Spectral"/>
              <a:sym typeface="Spectr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307a76f61fe_0_317"/>
          <p:cNvSpPr txBox="1"/>
          <p:nvPr>
            <p:ph idx="12" type="sldNum"/>
          </p:nvPr>
        </p:nvSpPr>
        <p:spPr>
          <a:xfrm>
            <a:off x="9579428" y="6356350"/>
            <a:ext cx="1774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408" name="Google Shape;408;g307a76f61fe_0_317"/>
          <p:cNvSpPr txBox="1"/>
          <p:nvPr/>
        </p:nvSpPr>
        <p:spPr>
          <a:xfrm>
            <a:off x="4267200" y="1463336"/>
            <a:ext cx="4179600" cy="1524600"/>
          </a:xfrm>
          <a:prstGeom prst="rect">
            <a:avLst/>
          </a:prstGeom>
          <a:noFill/>
          <a:ln>
            <a:noFill/>
          </a:ln>
        </p:spPr>
        <p:txBody>
          <a:bodyPr anchorCtr="0" anchor="b" bIns="45700" lIns="91425" spcFirstLastPara="1" rIns="91425" wrap="square" tIns="45700">
            <a:noAutofit/>
          </a:bodyPr>
          <a:lstStyle/>
          <a:p>
            <a:pPr indent="0" lvl="0" marL="0" marR="0" rtl="0" algn="l">
              <a:lnSpc>
                <a:spcPct val="140000"/>
              </a:lnSpc>
              <a:spcBef>
                <a:spcPts val="1000"/>
              </a:spcBef>
              <a:spcAft>
                <a:spcPts val="0"/>
              </a:spcAft>
              <a:buClr>
                <a:srgbClr val="000000"/>
              </a:buClr>
              <a:buSzPts val="3600"/>
              <a:buFont typeface="Arial"/>
              <a:buNone/>
            </a:pPr>
            <a:r>
              <a:rPr b="0" i="0" lang="en-US" sz="3600" u="none" cap="none" strike="noStrike">
                <a:solidFill>
                  <a:srgbClr val="FFFFFF"/>
                </a:solidFill>
                <a:latin typeface="Spectral"/>
                <a:ea typeface="Spectral"/>
                <a:cs typeface="Spectral"/>
                <a:sym typeface="Spectral"/>
              </a:rPr>
              <a:t>QUESTIONS AND ANSWERS</a:t>
            </a:r>
            <a:endParaRPr b="0" i="0" sz="3600" u="none" cap="none" strike="noStrike">
              <a:solidFill>
                <a:srgbClr val="FFFFFF"/>
              </a:solidFill>
              <a:latin typeface="Spectral"/>
              <a:ea typeface="Spectral"/>
              <a:cs typeface="Spectral"/>
              <a:sym typeface="Spectral"/>
            </a:endParaRPr>
          </a:p>
        </p:txBody>
      </p:sp>
      <p:sp>
        <p:nvSpPr>
          <p:cNvPr id="409" name="Google Shape;409;g307a76f61fe_0_317"/>
          <p:cNvSpPr txBox="1"/>
          <p:nvPr/>
        </p:nvSpPr>
        <p:spPr>
          <a:xfrm>
            <a:off x="4267200" y="3923903"/>
            <a:ext cx="4179600" cy="285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000"/>
              </a:spcBef>
              <a:spcAft>
                <a:spcPts val="0"/>
              </a:spcAft>
              <a:buClr>
                <a:srgbClr val="000000"/>
              </a:buClr>
              <a:buSzPts val="1800"/>
              <a:buFont typeface="Arial"/>
              <a:buNone/>
            </a:pPr>
            <a:r>
              <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Contact us!</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Email: quants@case.edu</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Instagram: @cwruquants</a:t>
            </a:r>
            <a:endParaRPr b="0" i="0" sz="1800" u="none" cap="none" strike="noStrike">
              <a:solidFill>
                <a:srgbClr val="FFFFFF"/>
              </a:solidFill>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3afd32deae_0_5"/>
          <p:cNvSpPr txBox="1"/>
          <p:nvPr>
            <p:ph type="title"/>
          </p:nvPr>
        </p:nvSpPr>
        <p:spPr>
          <a:xfrm>
            <a:off x="838200" y="353550"/>
            <a:ext cx="10515600" cy="13257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sz="8300"/>
              <a:t>Tom to Morgan Stanley!</a:t>
            </a:r>
            <a:endParaRPr sz="8300"/>
          </a:p>
        </p:txBody>
      </p:sp>
      <p:sp>
        <p:nvSpPr>
          <p:cNvPr id="129" name="Google Shape;129;g33afd32deae_0_5"/>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130" name="Google Shape;130;g33afd32deae_0_5"/>
          <p:cNvPicPr preferRelativeResize="0"/>
          <p:nvPr/>
        </p:nvPicPr>
        <p:blipFill>
          <a:blip r:embed="rId3">
            <a:alphaModFix/>
          </a:blip>
          <a:stretch>
            <a:fillRect/>
          </a:stretch>
        </p:blipFill>
        <p:spPr>
          <a:xfrm>
            <a:off x="1055775" y="2264275"/>
            <a:ext cx="3810000" cy="3810000"/>
          </a:xfrm>
          <a:prstGeom prst="rect">
            <a:avLst/>
          </a:prstGeom>
          <a:noFill/>
          <a:ln>
            <a:noFill/>
          </a:ln>
        </p:spPr>
      </p:pic>
      <p:pic>
        <p:nvPicPr>
          <p:cNvPr id="131" name="Google Shape;131;g33afd32deae_0_5"/>
          <p:cNvPicPr preferRelativeResize="0"/>
          <p:nvPr/>
        </p:nvPicPr>
        <p:blipFill>
          <a:blip r:embed="rId4">
            <a:alphaModFix/>
          </a:blip>
          <a:stretch>
            <a:fillRect/>
          </a:stretch>
        </p:blipFill>
        <p:spPr>
          <a:xfrm>
            <a:off x="5094375" y="3202250"/>
            <a:ext cx="2380376" cy="1934056"/>
          </a:xfrm>
          <a:prstGeom prst="rect">
            <a:avLst/>
          </a:prstGeom>
          <a:noFill/>
          <a:ln>
            <a:noFill/>
          </a:ln>
        </p:spPr>
      </p:pic>
      <p:pic>
        <p:nvPicPr>
          <p:cNvPr id="132" name="Google Shape;132;g33afd32deae_0_5"/>
          <p:cNvPicPr preferRelativeResize="0"/>
          <p:nvPr/>
        </p:nvPicPr>
        <p:blipFill>
          <a:blip r:embed="rId5">
            <a:alphaModFix/>
          </a:blip>
          <a:stretch>
            <a:fillRect/>
          </a:stretch>
        </p:blipFill>
        <p:spPr>
          <a:xfrm>
            <a:off x="7627150" y="2123700"/>
            <a:ext cx="4091150" cy="409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07a76f61fe_0_104"/>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39" name="Google Shape;139;g307a76f61fe_0_104"/>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Attendance | CampusGroups</a:t>
            </a:r>
            <a:endParaRPr b="0" i="0" sz="3200" u="none" cap="none" strike="noStrike">
              <a:solidFill>
                <a:schemeClr val="dk1"/>
              </a:solidFill>
              <a:latin typeface="Spectral"/>
              <a:ea typeface="Spectral"/>
              <a:cs typeface="Spectral"/>
              <a:sym typeface="Spectral"/>
            </a:endParaRPr>
          </a:p>
        </p:txBody>
      </p:sp>
      <p:sp>
        <p:nvSpPr>
          <p:cNvPr id="140" name="Google Shape;140;g307a76f61fe_0_104"/>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pic>
        <p:nvPicPr>
          <p:cNvPr id="141" name="Google Shape;141;g307a76f61fe_0_104" title="Screenshot 2025-03-21 at 8.09.13 AM.png"/>
          <p:cNvPicPr preferRelativeResize="0"/>
          <p:nvPr/>
        </p:nvPicPr>
        <p:blipFill>
          <a:blip r:embed="rId3">
            <a:alphaModFix/>
          </a:blip>
          <a:stretch>
            <a:fillRect/>
          </a:stretch>
        </p:blipFill>
        <p:spPr>
          <a:xfrm>
            <a:off x="4761775" y="2447729"/>
            <a:ext cx="2668450" cy="253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536a18902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48" name="Google Shape;148;g31536a18902_0_0"/>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Discord (important!)</a:t>
            </a:r>
            <a:endParaRPr b="0" i="0" sz="3200" u="none" cap="none" strike="noStrike">
              <a:solidFill>
                <a:schemeClr val="dk1"/>
              </a:solidFill>
              <a:latin typeface="Spectral"/>
              <a:ea typeface="Spectral"/>
              <a:cs typeface="Spectral"/>
              <a:sym typeface="Spectral"/>
            </a:endParaRPr>
          </a:p>
        </p:txBody>
      </p:sp>
      <p:sp>
        <p:nvSpPr>
          <p:cNvPr id="149" name="Google Shape;149;g31536a18902_0_0"/>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pic>
        <p:nvPicPr>
          <p:cNvPr id="150" name="Google Shape;150;g31536a18902_0_0" title="Screenshot 2025-03-21 at 8.10.05 AM.png"/>
          <p:cNvPicPr preferRelativeResize="0"/>
          <p:nvPr/>
        </p:nvPicPr>
        <p:blipFill>
          <a:blip r:embed="rId3">
            <a:alphaModFix/>
          </a:blip>
          <a:stretch>
            <a:fillRect/>
          </a:stretch>
        </p:blipFill>
        <p:spPr>
          <a:xfrm>
            <a:off x="4533900" y="2114625"/>
            <a:ext cx="3124200" cy="306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07a76f61fe_0_428"/>
          <p:cNvSpPr txBox="1"/>
          <p:nvPr>
            <p:ph type="ctrTitle"/>
          </p:nvPr>
        </p:nvSpPr>
        <p:spPr>
          <a:xfrm>
            <a:off x="6991350" y="406400"/>
            <a:ext cx="4179600" cy="92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High-Frequency Trading</a:t>
            </a:r>
            <a:endParaRPr>
              <a:latin typeface="Spectral"/>
              <a:ea typeface="Spectral"/>
              <a:cs typeface="Spectral"/>
              <a:sym typeface="Spectral"/>
            </a:endParaRPr>
          </a:p>
        </p:txBody>
      </p:sp>
      <p:sp>
        <p:nvSpPr>
          <p:cNvPr id="157" name="Google Shape;157;g307a76f61fe_0_428"/>
          <p:cNvSpPr txBox="1"/>
          <p:nvPr>
            <p:ph type="ctrTitle"/>
          </p:nvPr>
        </p:nvSpPr>
        <p:spPr>
          <a:xfrm>
            <a:off x="5951850" y="3503825"/>
            <a:ext cx="5684100" cy="2829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“The elements of good trading are:</a:t>
            </a:r>
            <a:br>
              <a:rPr i="1" lang="en-US" sz="1800">
                <a:latin typeface="Spectral"/>
                <a:ea typeface="Spectral"/>
                <a:cs typeface="Spectral"/>
                <a:sym typeface="Spectral"/>
              </a:rPr>
            </a:br>
            <a:r>
              <a:rPr i="1" lang="en-US" sz="1800">
                <a:latin typeface="Spectral"/>
                <a:ea typeface="Spectral"/>
                <a:cs typeface="Spectral"/>
                <a:sym typeface="Spectral"/>
              </a:rPr>
              <a:t>(1) cutting losses,</a:t>
            </a:r>
            <a:endParaRPr i="1" sz="1800">
              <a:latin typeface="Spectral"/>
              <a:ea typeface="Spectral"/>
              <a:cs typeface="Spectral"/>
              <a:sym typeface="Spectral"/>
            </a:endParaRPr>
          </a:p>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(2) cutting losses, and</a:t>
            </a:r>
            <a:endParaRPr i="1" sz="1800">
              <a:latin typeface="Spectral"/>
              <a:ea typeface="Spectral"/>
              <a:cs typeface="Spectral"/>
              <a:sym typeface="Spectral"/>
            </a:endParaRPr>
          </a:p>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(3) cutting losses.</a:t>
            </a:r>
            <a:endParaRPr i="1" sz="1800">
              <a:latin typeface="Spectral"/>
              <a:ea typeface="Spectral"/>
              <a:cs typeface="Spectral"/>
              <a:sym typeface="Spectral"/>
            </a:endParaRPr>
          </a:p>
          <a:p>
            <a:pPr indent="0" lvl="0" marL="0" rtl="0" algn="l">
              <a:lnSpc>
                <a:spcPct val="90000"/>
              </a:lnSpc>
              <a:spcBef>
                <a:spcPts val="0"/>
              </a:spcBef>
              <a:spcAft>
                <a:spcPts val="0"/>
              </a:spcAft>
              <a:buClr>
                <a:schemeClr val="lt1"/>
              </a:buClr>
              <a:buSzPts val="3600"/>
              <a:buFont typeface="Arial"/>
              <a:buNone/>
            </a:pPr>
            <a:r>
              <a:rPr i="1" lang="en-US" sz="1800">
                <a:latin typeface="Spectral"/>
                <a:ea typeface="Spectral"/>
                <a:cs typeface="Spectral"/>
                <a:sym typeface="Spectral"/>
              </a:rPr>
              <a:t>If you can follow these three rules, you may have a chance.”</a:t>
            </a:r>
            <a:endParaRPr i="1" sz="1800">
              <a:latin typeface="Spectral"/>
              <a:ea typeface="Spectral"/>
              <a:cs typeface="Spectral"/>
              <a:sym typeface="Spectral"/>
            </a:endParaRPr>
          </a:p>
          <a:p>
            <a:pPr indent="-342900" lvl="0" marL="457200" rtl="0" algn="l">
              <a:lnSpc>
                <a:spcPct val="90000"/>
              </a:lnSpc>
              <a:spcBef>
                <a:spcPts val="0"/>
              </a:spcBef>
              <a:spcAft>
                <a:spcPts val="0"/>
              </a:spcAft>
              <a:buSzPts val="1800"/>
              <a:buFont typeface="Spectral"/>
              <a:buChar char="-"/>
            </a:pPr>
            <a:r>
              <a:rPr i="1" lang="en-US" sz="1800">
                <a:latin typeface="Spectral"/>
                <a:ea typeface="Spectral"/>
                <a:cs typeface="Spectral"/>
                <a:sym typeface="Spectral"/>
              </a:rPr>
              <a:t>Ed Seykota</a:t>
            </a:r>
            <a:endParaRPr i="1" sz="1800">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17d57e82d5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164" name="Google Shape;164;g317d57e82d5_0_1"/>
          <p:cNvSpPr txBox="1"/>
          <p:nvPr/>
        </p:nvSpPr>
        <p:spPr>
          <a:xfrm>
            <a:off x="969550" y="901575"/>
            <a:ext cx="5197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dk1"/>
                </a:solidFill>
                <a:latin typeface="Spectral"/>
                <a:ea typeface="Spectral"/>
                <a:cs typeface="Spectral"/>
                <a:sym typeface="Spectral"/>
              </a:rPr>
              <a:t>A High-Level Overview</a:t>
            </a:r>
            <a:endParaRPr b="0" i="0" sz="2800" u="none" cap="none" strike="noStrike">
              <a:solidFill>
                <a:schemeClr val="dk1"/>
              </a:solidFill>
              <a:latin typeface="Spectral"/>
              <a:ea typeface="Spectral"/>
              <a:cs typeface="Spectral"/>
              <a:sym typeface="Spectral"/>
            </a:endParaRPr>
          </a:p>
        </p:txBody>
      </p:sp>
      <p:sp>
        <p:nvSpPr>
          <p:cNvPr id="165" name="Google Shape;165;g317d57e82d5_0_1"/>
          <p:cNvSpPr txBox="1"/>
          <p:nvPr/>
        </p:nvSpPr>
        <p:spPr>
          <a:xfrm>
            <a:off x="969550" y="1953075"/>
            <a:ext cx="88590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HFT is usually done by market makers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Market makers don’t build positions to make directional bets, they provide liquidity and prices to the market </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Goal of HFT strategies is to make small, profitable trades very frequently</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Avoiding large losing trades is paramount! Avoiding bad trades is more important than making good trades</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Speed is the name of the game. Being nanoseconds faster than the competition is a win</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rPr lang="en-US" sz="1800">
                <a:solidFill>
                  <a:schemeClr val="dk1"/>
                </a:solidFill>
                <a:latin typeface="Spectral"/>
                <a:ea typeface="Spectral"/>
                <a:cs typeface="Spectral"/>
                <a:sym typeface="Spectral"/>
              </a:rPr>
              <a:t>How can we do this?</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Optimize EVERYTHING (hardware, network, operating system, software)</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0838604751_3_0"/>
          <p:cNvSpPr txBox="1"/>
          <p:nvPr>
            <p:ph type="title"/>
          </p:nvPr>
        </p:nvSpPr>
        <p:spPr>
          <a:xfrm>
            <a:off x="1322325" y="339804"/>
            <a:ext cx="7288200" cy="121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HFT is Hard</a:t>
            </a:r>
            <a:endParaRPr>
              <a:latin typeface="Spectral"/>
              <a:ea typeface="Spectral"/>
              <a:cs typeface="Spectral"/>
              <a:sym typeface="Spectral"/>
            </a:endParaRPr>
          </a:p>
        </p:txBody>
      </p:sp>
      <p:sp>
        <p:nvSpPr>
          <p:cNvPr id="172" name="Google Shape;172;g30838604751_3_0"/>
          <p:cNvSpPr txBox="1"/>
          <p:nvPr>
            <p:ph idx="1" type="body"/>
          </p:nvPr>
        </p:nvSpPr>
        <p:spPr>
          <a:xfrm>
            <a:off x="1090900" y="2019500"/>
            <a:ext cx="9700500" cy="3761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Font typeface="Spectral"/>
              <a:buChar char="●"/>
            </a:pPr>
            <a:r>
              <a:rPr lang="en-US">
                <a:latin typeface="Spectral"/>
                <a:ea typeface="Spectral"/>
                <a:cs typeface="Spectral"/>
                <a:sym typeface="Spectral"/>
              </a:rPr>
              <a:t>Critical code only runs about 0.01% of the time, despite being 1-5% of the codebase</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“Critical code” entails reading packets from the exchange, decoding them, deciding if the state of the market they convey represents an interesting change, runs risk checks, deciding if it makes sense to trade, and executing (or modifying) the trade.</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Computer hardware, operating systems, and networks want to set up fair environments for all users/processes to maximize throughput – this is at odds with a process/system that wants to hog time and resources only to sit on its hands most of the time</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Consistency is key – if you’re the fastest 9 times out of 10 but get whacked by a network hiccup once, you can end up negative, despite being faster on average </a:t>
            </a:r>
            <a:endParaRPr>
              <a:latin typeface="Spectral"/>
              <a:ea typeface="Spectral"/>
              <a:cs typeface="Spectral"/>
              <a:sym typeface="Spectral"/>
            </a:endParaRPr>
          </a:p>
        </p:txBody>
      </p:sp>
      <p:sp>
        <p:nvSpPr>
          <p:cNvPr id="173" name="Google Shape;173;g30838604751_3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2024-09-22T20:02:29Z</dcterms:created>
  <dc:creator>Sidharth Jindal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